
<file path=[Content_Types].xml><?xml version="1.0" encoding="utf-8"?>
<Types xmlns="http://schemas.openxmlformats.org/package/2006/content-types">
  <Default Extension="PNG" ContentType="image/png"/>
  <Default Extension="jpg_large"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Lst>
  <p:notesMasterIdLst>
    <p:notesMasterId r:id="rId13"/>
  </p:notesMasterIdLst>
  <p:handoutMasterIdLst>
    <p:handoutMasterId r:id="rId14"/>
  </p:handoutMasterIdLst>
  <p:sldIdLst>
    <p:sldId id="256" r:id="rId2"/>
    <p:sldId id="257" r:id="rId3"/>
    <p:sldId id="264" r:id="rId4"/>
    <p:sldId id="258" r:id="rId5"/>
    <p:sldId id="259" r:id="rId6"/>
    <p:sldId id="260" r:id="rId7"/>
    <p:sldId id="261" r:id="rId8"/>
    <p:sldId id="262" r:id="rId9"/>
    <p:sldId id="268" r:id="rId10"/>
    <p:sldId id="267"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0" autoAdjust="0"/>
    <p:restoredTop sz="74074" autoAdjust="0"/>
  </p:normalViewPr>
  <p:slideViewPr>
    <p:cSldViewPr>
      <p:cViewPr varScale="1">
        <p:scale>
          <a:sx n="68" d="100"/>
          <a:sy n="68" d="100"/>
        </p:scale>
        <p:origin x="253" y="32"/>
      </p:cViewPr>
      <p:guideLst>
        <p:guide pos="3840"/>
        <p:guide orient="horz" pos="2160"/>
      </p:guideLst>
    </p:cSldViewPr>
  </p:slideViewPr>
  <p:notesTextViewPr>
    <p:cViewPr>
      <p:scale>
        <a:sx n="1" d="1"/>
        <a:sy n="1" d="1"/>
      </p:scale>
      <p:origin x="0" y="0"/>
    </p:cViewPr>
  </p:notesTextViewPr>
  <p:notesViewPr>
    <p:cSldViewPr>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 Mathema" userId="193a49dd-05ed-4d79-b2dd-a4bbb7b49809" providerId="ADAL" clId="{7748E4E1-A978-4EA3-BB5C-7541F4EF8859}"/>
    <pc:docChg chg="undo custSel addSld delSld modSld sldOrd">
      <pc:chgData name="Silva Mathema" userId="193a49dd-05ed-4d79-b2dd-a4bbb7b49809" providerId="ADAL" clId="{7748E4E1-A978-4EA3-BB5C-7541F4EF8859}" dt="2018-04-09T20:18:03.256" v="3334" actId="113"/>
      <pc:docMkLst>
        <pc:docMk/>
      </pc:docMkLst>
      <pc:sldChg chg="modNotesTx">
        <pc:chgData name="Silva Mathema" userId="193a49dd-05ed-4d79-b2dd-a4bbb7b49809" providerId="ADAL" clId="{7748E4E1-A978-4EA3-BB5C-7541F4EF8859}" dt="2018-04-09T19:00:36.509" v="1786" actId="20577"/>
        <pc:sldMkLst>
          <pc:docMk/>
          <pc:sldMk cId="1859908744" sldId="257"/>
        </pc:sldMkLst>
      </pc:sldChg>
      <pc:sldChg chg="modSp">
        <pc:chgData name="Silva Mathema" userId="193a49dd-05ed-4d79-b2dd-a4bbb7b49809" providerId="ADAL" clId="{7748E4E1-A978-4EA3-BB5C-7541F4EF8859}" dt="2018-04-09T19:17:04.872" v="2104" actId="1076"/>
        <pc:sldMkLst>
          <pc:docMk/>
          <pc:sldMk cId="3044188296" sldId="258"/>
        </pc:sldMkLst>
        <pc:spChg chg="mod">
          <ac:chgData name="Silva Mathema" userId="193a49dd-05ed-4d79-b2dd-a4bbb7b49809" providerId="ADAL" clId="{7748E4E1-A978-4EA3-BB5C-7541F4EF8859}" dt="2018-04-09T19:17:01.191" v="2103" actId="1076"/>
          <ac:spMkLst>
            <pc:docMk/>
            <pc:sldMk cId="3044188296" sldId="258"/>
            <ac:spMk id="2" creationId="{40886996-92DF-4F28-9438-F59939B12356}"/>
          </ac:spMkLst>
        </pc:spChg>
        <pc:spChg chg="mod">
          <ac:chgData name="Silva Mathema" userId="193a49dd-05ed-4d79-b2dd-a4bbb7b49809" providerId="ADAL" clId="{7748E4E1-A978-4EA3-BB5C-7541F4EF8859}" dt="2018-04-09T19:17:04.872" v="2104" actId="1076"/>
          <ac:spMkLst>
            <pc:docMk/>
            <pc:sldMk cId="3044188296" sldId="258"/>
            <ac:spMk id="30" creationId="{2A925786-C6AF-45A7-ACB8-3D9DBCBA655F}"/>
          </ac:spMkLst>
        </pc:spChg>
      </pc:sldChg>
      <pc:sldChg chg="modSp modNotesTx">
        <pc:chgData name="Silva Mathema" userId="193a49dd-05ed-4d79-b2dd-a4bbb7b49809" providerId="ADAL" clId="{7748E4E1-A978-4EA3-BB5C-7541F4EF8859}" dt="2018-04-09T19:21:06.332" v="2153" actId="20577"/>
        <pc:sldMkLst>
          <pc:docMk/>
          <pc:sldMk cId="2264686202" sldId="259"/>
        </pc:sldMkLst>
        <pc:spChg chg="mod">
          <ac:chgData name="Silva Mathema" userId="193a49dd-05ed-4d79-b2dd-a4bbb7b49809" providerId="ADAL" clId="{7748E4E1-A978-4EA3-BB5C-7541F4EF8859}" dt="2018-04-09T19:21:06.332" v="2153" actId="20577"/>
          <ac:spMkLst>
            <pc:docMk/>
            <pc:sldMk cId="2264686202" sldId="259"/>
            <ac:spMk id="14" creationId="{10D91F71-3CFE-4C0D-A8C2-AA84A6714B9C}"/>
          </ac:spMkLst>
        </pc:spChg>
      </pc:sldChg>
      <pc:sldChg chg="modSp modNotesTx">
        <pc:chgData name="Silva Mathema" userId="193a49dd-05ed-4d79-b2dd-a4bbb7b49809" providerId="ADAL" clId="{7748E4E1-A978-4EA3-BB5C-7541F4EF8859}" dt="2018-04-09T19:22:53.838" v="2192" actId="20577"/>
        <pc:sldMkLst>
          <pc:docMk/>
          <pc:sldMk cId="3071816634" sldId="260"/>
        </pc:sldMkLst>
        <pc:spChg chg="mod">
          <ac:chgData name="Silva Mathema" userId="193a49dd-05ed-4d79-b2dd-a4bbb7b49809" providerId="ADAL" clId="{7748E4E1-A978-4EA3-BB5C-7541F4EF8859}" dt="2018-04-06T20:29:53.993" v="6" actId="20577"/>
          <ac:spMkLst>
            <pc:docMk/>
            <pc:sldMk cId="3071816634" sldId="260"/>
            <ac:spMk id="2" creationId="{A39B3C34-060C-4E1E-A1B2-15AFEACFC690}"/>
          </ac:spMkLst>
        </pc:spChg>
        <pc:spChg chg="mod">
          <ac:chgData name="Silva Mathema" userId="193a49dd-05ed-4d79-b2dd-a4bbb7b49809" providerId="ADAL" clId="{7748E4E1-A978-4EA3-BB5C-7541F4EF8859}" dt="2018-04-06T20:36:37.878" v="297" actId="5793"/>
          <ac:spMkLst>
            <pc:docMk/>
            <pc:sldMk cId="3071816634" sldId="260"/>
            <ac:spMk id="7" creationId="{E176646A-2DE7-4A4F-8D4B-E82E0FF3DE6A}"/>
          </ac:spMkLst>
        </pc:spChg>
      </pc:sldChg>
      <pc:sldChg chg="modSp modNotesTx">
        <pc:chgData name="Silva Mathema" userId="193a49dd-05ed-4d79-b2dd-a4bbb7b49809" providerId="ADAL" clId="{7748E4E1-A978-4EA3-BB5C-7541F4EF8859}" dt="2018-04-09T19:24:58.777" v="2212" actId="20577"/>
        <pc:sldMkLst>
          <pc:docMk/>
          <pc:sldMk cId="4168814645" sldId="261"/>
        </pc:sldMkLst>
        <pc:spChg chg="mod">
          <ac:chgData name="Silva Mathema" userId="193a49dd-05ed-4d79-b2dd-a4bbb7b49809" providerId="ADAL" clId="{7748E4E1-A978-4EA3-BB5C-7541F4EF8859}" dt="2018-04-06T20:32:24.552" v="78" actId="6549"/>
          <ac:spMkLst>
            <pc:docMk/>
            <pc:sldMk cId="4168814645" sldId="261"/>
            <ac:spMk id="2" creationId="{CEAEEDCC-A7C4-4E9E-AC16-5693501436A7}"/>
          </ac:spMkLst>
        </pc:spChg>
        <pc:spChg chg="mod">
          <ac:chgData name="Silva Mathema" userId="193a49dd-05ed-4d79-b2dd-a4bbb7b49809" providerId="ADAL" clId="{7748E4E1-A978-4EA3-BB5C-7541F4EF8859}" dt="2018-04-09T19:24:58.777" v="2212" actId="20577"/>
          <ac:spMkLst>
            <pc:docMk/>
            <pc:sldMk cId="4168814645" sldId="261"/>
            <ac:spMk id="9" creationId="{DCECFD4D-DD4F-4AF9-80DA-F8556A255D7A}"/>
          </ac:spMkLst>
        </pc:spChg>
      </pc:sldChg>
      <pc:sldChg chg="addSp delSp modSp mod setBg modNotesTx">
        <pc:chgData name="Silva Mathema" userId="193a49dd-05ed-4d79-b2dd-a4bbb7b49809" providerId="ADAL" clId="{7748E4E1-A978-4EA3-BB5C-7541F4EF8859}" dt="2018-04-09T19:26:49.119" v="2363" actId="20577"/>
        <pc:sldMkLst>
          <pc:docMk/>
          <pc:sldMk cId="3473211219" sldId="262"/>
        </pc:sldMkLst>
        <pc:spChg chg="mod">
          <ac:chgData name="Silva Mathema" userId="193a49dd-05ed-4d79-b2dd-a4bbb7b49809" providerId="ADAL" clId="{7748E4E1-A978-4EA3-BB5C-7541F4EF8859}" dt="2018-04-06T20:47:55.083" v="430" actId="20577"/>
          <ac:spMkLst>
            <pc:docMk/>
            <pc:sldMk cId="3473211219" sldId="262"/>
            <ac:spMk id="2" creationId="{BA2C683F-A6C9-4C3B-B12F-882F11AF5D95}"/>
          </ac:spMkLst>
        </pc:spChg>
        <pc:spChg chg="del">
          <ac:chgData name="Silva Mathema" userId="193a49dd-05ed-4d79-b2dd-a4bbb7b49809" providerId="ADAL" clId="{7748E4E1-A978-4EA3-BB5C-7541F4EF8859}" dt="2018-04-06T20:38:05.709" v="303" actId="1076"/>
          <ac:spMkLst>
            <pc:docMk/>
            <pc:sldMk cId="3473211219" sldId="262"/>
            <ac:spMk id="3" creationId="{C2E9F4EC-30E0-4955-87E4-A2E31C881286}"/>
          </ac:spMkLst>
        </pc:spChg>
        <pc:spChg chg="add mod">
          <ac:chgData name="Silva Mathema" userId="193a49dd-05ed-4d79-b2dd-a4bbb7b49809" providerId="ADAL" clId="{7748E4E1-A978-4EA3-BB5C-7541F4EF8859}" dt="2018-04-06T21:12:02.469" v="1150" actId="1076"/>
          <ac:spMkLst>
            <pc:docMk/>
            <pc:sldMk cId="3473211219" sldId="262"/>
            <ac:spMk id="6" creationId="{7893B009-1F84-41BE-BBF0-220B9E794830}"/>
          </ac:spMkLst>
        </pc:spChg>
        <pc:spChg chg="add del">
          <ac:chgData name="Silva Mathema" userId="193a49dd-05ed-4d79-b2dd-a4bbb7b49809" providerId="ADAL" clId="{7748E4E1-A978-4EA3-BB5C-7541F4EF8859}" dt="2018-04-06T20:40:07.907" v="341" actId="26606"/>
          <ac:spMkLst>
            <pc:docMk/>
            <pc:sldMk cId="3473211219" sldId="262"/>
            <ac:spMk id="12" creationId="{3BCB5F6A-9EB0-40B0-9D13-3023E9A20508}"/>
          </ac:spMkLst>
        </pc:spChg>
        <pc:spChg chg="add del">
          <ac:chgData name="Silva Mathema" userId="193a49dd-05ed-4d79-b2dd-a4bbb7b49809" providerId="ADAL" clId="{7748E4E1-A978-4EA3-BB5C-7541F4EF8859}" dt="2018-04-06T20:43:59.766" v="381" actId="26606"/>
          <ac:spMkLst>
            <pc:docMk/>
            <pc:sldMk cId="3473211219" sldId="262"/>
            <ac:spMk id="17" creationId="{3BCB5F6A-9EB0-40B0-9D13-3023E9A20508}"/>
          </ac:spMkLst>
        </pc:spChg>
        <pc:picChg chg="add del mod">
          <ac:chgData name="Silva Mathema" userId="193a49dd-05ed-4d79-b2dd-a4bbb7b49809" providerId="ADAL" clId="{7748E4E1-A978-4EA3-BB5C-7541F4EF8859}" dt="2018-04-06T20:38:39.285" v="306" actId="478"/>
          <ac:picMkLst>
            <pc:docMk/>
            <pc:sldMk cId="3473211219" sldId="262"/>
            <ac:picMk id="4" creationId="{85D9CB4C-3B01-4F44-B627-C1325A4EEE66}"/>
          </ac:picMkLst>
        </pc:picChg>
        <pc:picChg chg="add mod">
          <ac:chgData name="Silva Mathema" userId="193a49dd-05ed-4d79-b2dd-a4bbb7b49809" providerId="ADAL" clId="{7748E4E1-A978-4EA3-BB5C-7541F4EF8859}" dt="2018-04-06T20:44:10.765" v="384" actId="14100"/>
          <ac:picMkLst>
            <pc:docMk/>
            <pc:sldMk cId="3473211219" sldId="262"/>
            <ac:picMk id="7" creationId="{85D9CB4C-3B01-4F44-B627-C1325A4EEE66}"/>
          </ac:picMkLst>
        </pc:picChg>
      </pc:sldChg>
      <pc:sldChg chg="modSp">
        <pc:chgData name="Silva Mathema" userId="193a49dd-05ed-4d79-b2dd-a4bbb7b49809" providerId="ADAL" clId="{7748E4E1-A978-4EA3-BB5C-7541F4EF8859}" dt="2018-04-09T19:12:08.397" v="1858" actId="20577"/>
        <pc:sldMkLst>
          <pc:docMk/>
          <pc:sldMk cId="443327673" sldId="264"/>
        </pc:sldMkLst>
        <pc:spChg chg="mod">
          <ac:chgData name="Silva Mathema" userId="193a49dd-05ed-4d79-b2dd-a4bbb7b49809" providerId="ADAL" clId="{7748E4E1-A978-4EA3-BB5C-7541F4EF8859}" dt="2018-04-09T19:12:08.397" v="1858" actId="20577"/>
          <ac:spMkLst>
            <pc:docMk/>
            <pc:sldMk cId="443327673" sldId="264"/>
            <ac:spMk id="37" creationId="{ADD9951A-2BDC-4740-9330-85E7D34400A2}"/>
          </ac:spMkLst>
        </pc:spChg>
      </pc:sldChg>
      <pc:sldChg chg="modSp">
        <pc:chgData name="Silva Mathema" userId="193a49dd-05ed-4d79-b2dd-a4bbb7b49809" providerId="ADAL" clId="{7748E4E1-A978-4EA3-BB5C-7541F4EF8859}" dt="2018-04-09T19:10:59.763" v="1854" actId="6549"/>
        <pc:sldMkLst>
          <pc:docMk/>
          <pc:sldMk cId="13051463" sldId="265"/>
        </pc:sldMkLst>
        <pc:spChg chg="mod">
          <ac:chgData name="Silva Mathema" userId="193a49dd-05ed-4d79-b2dd-a4bbb7b49809" providerId="ADAL" clId="{7748E4E1-A978-4EA3-BB5C-7541F4EF8859}" dt="2018-04-06T21:48:17.820" v="1678" actId="404"/>
          <ac:spMkLst>
            <pc:docMk/>
            <pc:sldMk cId="13051463" sldId="265"/>
            <ac:spMk id="2" creationId="{6F9A1965-AD3F-49A0-A71D-600F6AF09E4C}"/>
          </ac:spMkLst>
        </pc:spChg>
        <pc:spChg chg="mod">
          <ac:chgData name="Silva Mathema" userId="193a49dd-05ed-4d79-b2dd-a4bbb7b49809" providerId="ADAL" clId="{7748E4E1-A978-4EA3-BB5C-7541F4EF8859}" dt="2018-04-09T19:10:59.763" v="1854" actId="6549"/>
          <ac:spMkLst>
            <pc:docMk/>
            <pc:sldMk cId="13051463" sldId="265"/>
            <ac:spMk id="3" creationId="{85687F7E-CC27-4A0A-86D5-98643E7992DB}"/>
          </ac:spMkLst>
        </pc:spChg>
      </pc:sldChg>
      <pc:sldChg chg="addSp delSp modSp add ord modNotesTx">
        <pc:chgData name="Silva Mathema" userId="193a49dd-05ed-4d79-b2dd-a4bbb7b49809" providerId="ADAL" clId="{7748E4E1-A978-4EA3-BB5C-7541F4EF8859}" dt="2018-04-09T20:18:03.256" v="3334" actId="113"/>
        <pc:sldMkLst>
          <pc:docMk/>
          <pc:sldMk cId="578769619" sldId="267"/>
        </pc:sldMkLst>
        <pc:spChg chg="mod">
          <ac:chgData name="Silva Mathema" userId="193a49dd-05ed-4d79-b2dd-a4bbb7b49809" providerId="ADAL" clId="{7748E4E1-A978-4EA3-BB5C-7541F4EF8859}" dt="2018-04-06T21:28:08.733" v="1234" actId="1076"/>
          <ac:spMkLst>
            <pc:docMk/>
            <pc:sldMk cId="578769619" sldId="267"/>
            <ac:spMk id="2" creationId="{40886996-92DF-4F28-9438-F59939B12356}"/>
          </ac:spMkLst>
        </pc:spChg>
        <pc:spChg chg="add del mod">
          <ac:chgData name="Silva Mathema" userId="193a49dd-05ed-4d79-b2dd-a4bbb7b49809" providerId="ADAL" clId="{7748E4E1-A978-4EA3-BB5C-7541F4EF8859}" dt="2018-04-09T19:57:21.048" v="2835" actId="478"/>
          <ac:spMkLst>
            <pc:docMk/>
            <pc:sldMk cId="578769619" sldId="267"/>
            <ac:spMk id="3" creationId="{AF6BD576-9198-4ABB-A5CB-842417282520}"/>
          </ac:spMkLst>
        </pc:spChg>
        <pc:spChg chg="add del mod">
          <ac:chgData name="Silva Mathema" userId="193a49dd-05ed-4d79-b2dd-a4bbb7b49809" providerId="ADAL" clId="{7748E4E1-A978-4EA3-BB5C-7541F4EF8859}" dt="2018-04-06T21:27:26.519" v="1228" actId="478"/>
          <ac:spMkLst>
            <pc:docMk/>
            <pc:sldMk cId="578769619" sldId="267"/>
            <ac:spMk id="4" creationId="{456BCE6C-4AC9-4F70-8705-5DFA9978A0E8}"/>
          </ac:spMkLst>
        </pc:spChg>
        <pc:spChg chg="add del mod">
          <ac:chgData name="Silva Mathema" userId="193a49dd-05ed-4d79-b2dd-a4bbb7b49809" providerId="ADAL" clId="{7748E4E1-A978-4EA3-BB5C-7541F4EF8859}" dt="2018-04-09T20:09:53.921" v="3212" actId="478"/>
          <ac:spMkLst>
            <pc:docMk/>
            <pc:sldMk cId="578769619" sldId="267"/>
            <ac:spMk id="26" creationId="{FB27885E-D971-4C3F-9830-BCA0D44815B6}"/>
          </ac:spMkLst>
        </pc:spChg>
        <pc:spChg chg="mod">
          <ac:chgData name="Silva Mathema" userId="193a49dd-05ed-4d79-b2dd-a4bbb7b49809" providerId="ADAL" clId="{7748E4E1-A978-4EA3-BB5C-7541F4EF8859}" dt="2018-04-09T20:18:03.256" v="3334" actId="113"/>
          <ac:spMkLst>
            <pc:docMk/>
            <pc:sldMk cId="578769619" sldId="267"/>
            <ac:spMk id="30" creationId="{2A925786-C6AF-45A7-ACB8-3D9DBCBA655F}"/>
          </ac:spMkLst>
        </pc:spChg>
        <pc:picChg chg="add mod">
          <ac:chgData name="Silva Mathema" userId="193a49dd-05ed-4d79-b2dd-a4bbb7b49809" providerId="ADAL" clId="{7748E4E1-A978-4EA3-BB5C-7541F4EF8859}" dt="2018-04-09T20:11:42.987" v="3229" actId="1076"/>
          <ac:picMkLst>
            <pc:docMk/>
            <pc:sldMk cId="578769619" sldId="267"/>
            <ac:picMk id="4" creationId="{1EB0A0A9-F7C8-4A5F-BAB9-90874C2B4753}"/>
          </ac:picMkLst>
        </pc:picChg>
        <pc:picChg chg="add mod">
          <ac:chgData name="Silva Mathema" userId="193a49dd-05ed-4d79-b2dd-a4bbb7b49809" providerId="ADAL" clId="{7748E4E1-A978-4EA3-BB5C-7541F4EF8859}" dt="2018-04-09T20:11:17.939" v="3226" actId="1076"/>
          <ac:picMkLst>
            <pc:docMk/>
            <pc:sldMk cId="578769619" sldId="267"/>
            <ac:picMk id="5" creationId="{AD3C12FD-9262-4D08-9BCE-9EB860C9C511}"/>
          </ac:picMkLst>
        </pc:picChg>
        <pc:picChg chg="del">
          <ac:chgData name="Silva Mathema" userId="193a49dd-05ed-4d79-b2dd-a4bbb7b49809" providerId="ADAL" clId="{7748E4E1-A978-4EA3-BB5C-7541F4EF8859}" dt="2018-04-06T21:27:03.540" v="1225" actId="478"/>
          <ac:picMkLst>
            <pc:docMk/>
            <pc:sldMk cId="578769619" sldId="267"/>
            <ac:picMk id="8" creationId="{C5E16B89-4C5D-492D-B807-E74D535F67C0}"/>
          </ac:picMkLst>
        </pc:picChg>
        <pc:picChg chg="add del mod modCrop">
          <ac:chgData name="Silva Mathema" userId="193a49dd-05ed-4d79-b2dd-a4bbb7b49809" providerId="ADAL" clId="{7748E4E1-A978-4EA3-BB5C-7541F4EF8859}" dt="2018-04-09T19:57:25.898" v="2837" actId="478"/>
          <ac:picMkLst>
            <pc:docMk/>
            <pc:sldMk cId="578769619" sldId="267"/>
            <ac:picMk id="22" creationId="{86766847-5241-4130-89E9-46F044CF4AF3}"/>
          </ac:picMkLst>
        </pc:picChg>
        <pc:picChg chg="add del mod">
          <ac:chgData name="Silva Mathema" userId="193a49dd-05ed-4d79-b2dd-a4bbb7b49809" providerId="ADAL" clId="{7748E4E1-A978-4EA3-BB5C-7541F4EF8859}" dt="2018-04-09T20:11:56.618" v="3231" actId="1076"/>
          <ac:picMkLst>
            <pc:docMk/>
            <pc:sldMk cId="578769619" sldId="267"/>
            <ac:picMk id="23" creationId="{FB022290-9849-4F56-8032-357146BE2D22}"/>
          </ac:picMkLst>
        </pc:picChg>
        <pc:picChg chg="add del mod">
          <ac:chgData name="Silva Mathema" userId="193a49dd-05ed-4d79-b2dd-a4bbb7b49809" providerId="ADAL" clId="{7748E4E1-A978-4EA3-BB5C-7541F4EF8859}" dt="2018-04-09T19:56:55.402" v="2832" actId="478"/>
          <ac:picMkLst>
            <pc:docMk/>
            <pc:sldMk cId="578769619" sldId="267"/>
            <ac:picMk id="24" creationId="{547F3B6D-B209-4C72-8C39-2A485AD8E39B}"/>
          </ac:picMkLst>
        </pc:picChg>
        <pc:picChg chg="add del mod">
          <ac:chgData name="Silva Mathema" userId="193a49dd-05ed-4d79-b2dd-a4bbb7b49809" providerId="ADAL" clId="{7748E4E1-A978-4EA3-BB5C-7541F4EF8859}" dt="2018-04-09T20:11:58.579" v="3232" actId="1076"/>
          <ac:picMkLst>
            <pc:docMk/>
            <pc:sldMk cId="578769619" sldId="267"/>
            <ac:picMk id="25" creationId="{9E9320C7-ED9F-4D9A-9B21-A3A395EFEC38}"/>
          </ac:picMkLst>
        </pc:picChg>
      </pc:sldChg>
    </pc:docChg>
  </pc:docChgLst>
  <pc:docChgLst>
    <pc:chgData name="Silva Mathema" userId="193a49dd-05ed-4d79-b2dd-a4bbb7b49809" providerId="ADAL" clId="{1E008582-8C34-4322-B19D-E6E1E6B5EDED}"/>
    <pc:docChg chg="undo custSel addSld modSld modMainMaster">
      <pc:chgData name="Silva Mathema" userId="193a49dd-05ed-4d79-b2dd-a4bbb7b49809" providerId="ADAL" clId="{1E008582-8C34-4322-B19D-E6E1E6B5EDED}" dt="2018-04-05T20:00:02.479" v="2414" actId="404"/>
      <pc:docMkLst>
        <pc:docMk/>
      </pc:docMkLst>
      <pc:sldChg chg="modSp">
        <pc:chgData name="Silva Mathema" userId="193a49dd-05ed-4d79-b2dd-a4bbb7b49809" providerId="ADAL" clId="{1E008582-8C34-4322-B19D-E6E1E6B5EDED}" dt="2018-04-05T17:23:21.611" v="42" actId="1076"/>
        <pc:sldMkLst>
          <pc:docMk/>
          <pc:sldMk cId="4140128527" sldId="256"/>
        </pc:sldMkLst>
        <pc:spChg chg="mod">
          <ac:chgData name="Silva Mathema" userId="193a49dd-05ed-4d79-b2dd-a4bbb7b49809" providerId="ADAL" clId="{1E008582-8C34-4322-B19D-E6E1E6B5EDED}" dt="2018-04-05T17:23:17.891" v="41" actId="1076"/>
          <ac:spMkLst>
            <pc:docMk/>
            <pc:sldMk cId="4140128527" sldId="256"/>
            <ac:spMk id="2" creationId="{A014D3EB-A10C-4F56-84B4-168744638F4F}"/>
          </ac:spMkLst>
        </pc:spChg>
        <pc:spChg chg="mod">
          <ac:chgData name="Silva Mathema" userId="193a49dd-05ed-4d79-b2dd-a4bbb7b49809" providerId="ADAL" clId="{1E008582-8C34-4322-B19D-E6E1E6B5EDED}" dt="2018-04-05T17:23:21.611" v="42" actId="1076"/>
          <ac:spMkLst>
            <pc:docMk/>
            <pc:sldMk cId="4140128527" sldId="256"/>
            <ac:spMk id="3" creationId="{978ACDD4-7015-4733-8B78-5889B76AB71C}"/>
          </ac:spMkLst>
        </pc:spChg>
      </pc:sldChg>
      <pc:sldChg chg="addSp delSp modSp delDesignElem">
        <pc:chgData name="Silva Mathema" userId="193a49dd-05ed-4d79-b2dd-a4bbb7b49809" providerId="ADAL" clId="{1E008582-8C34-4322-B19D-E6E1E6B5EDED}" dt="2018-04-05T18:23:48.844" v="1396" actId="207"/>
        <pc:sldMkLst>
          <pc:docMk/>
          <pc:sldMk cId="1859908744" sldId="257"/>
        </pc:sldMkLst>
        <pc:spChg chg="mod">
          <ac:chgData name="Silva Mathema" userId="193a49dd-05ed-4d79-b2dd-a4bbb7b49809" providerId="ADAL" clId="{1E008582-8C34-4322-B19D-E6E1E6B5EDED}" dt="2018-04-05T17:22:25.821" v="35" actId="1076"/>
          <ac:spMkLst>
            <pc:docMk/>
            <pc:sldMk cId="1859908744" sldId="257"/>
            <ac:spMk id="2" creationId="{3D2344A8-6454-4235-B464-AB2F7BE2FFBD}"/>
          </ac:spMkLst>
        </pc:spChg>
        <pc:spChg chg="add del mod">
          <ac:chgData name="Silva Mathema" userId="193a49dd-05ed-4d79-b2dd-a4bbb7b49809" providerId="ADAL" clId="{1E008582-8C34-4322-B19D-E6E1E6B5EDED}" dt="2018-04-05T17:20:21.696" v="11" actId="207"/>
          <ac:spMkLst>
            <pc:docMk/>
            <pc:sldMk cId="1859908744" sldId="257"/>
            <ac:spMk id="3" creationId="{0A26A399-4F81-4BFD-AA3F-D6034AED485A}"/>
          </ac:spMkLst>
        </pc:spChg>
        <pc:spChg chg="mod">
          <ac:chgData name="Silva Mathema" userId="193a49dd-05ed-4d79-b2dd-a4bbb7b49809" providerId="ADAL" clId="{1E008582-8C34-4322-B19D-E6E1E6B5EDED}" dt="2018-04-05T18:23:48.844" v="1396" actId="207"/>
          <ac:spMkLst>
            <pc:docMk/>
            <pc:sldMk cId="1859908744" sldId="257"/>
            <ac:spMk id="4" creationId="{82A8F408-2185-4443-8696-9244139CAB54}"/>
          </ac:spMkLst>
        </pc:spChg>
        <pc:spChg chg="add del mod">
          <ac:chgData name="Silva Mathema" userId="193a49dd-05ed-4d79-b2dd-a4bbb7b49809" providerId="ADAL" clId="{1E008582-8C34-4322-B19D-E6E1E6B5EDED}" dt="2018-04-05T17:20:30.678" v="14" actId="207"/>
          <ac:spMkLst>
            <pc:docMk/>
            <pc:sldMk cId="1859908744" sldId="257"/>
            <ac:spMk id="5" creationId="{F435FD8D-A0C9-4A73-A3F6-2D1C49863533}"/>
          </ac:spMkLst>
        </pc:spChg>
        <pc:spChg chg="add del mod">
          <ac:chgData name="Silva Mathema" userId="193a49dd-05ed-4d79-b2dd-a4bbb7b49809" providerId="ADAL" clId="{1E008582-8C34-4322-B19D-E6E1E6B5EDED}" dt="2018-04-05T17:20:30.678" v="14" actId="207"/>
          <ac:spMkLst>
            <pc:docMk/>
            <pc:sldMk cId="1859908744" sldId="257"/>
            <ac:spMk id="6" creationId="{D5994879-EC3D-4534-8F07-A847CC8D4EC4}"/>
          </ac:spMkLst>
        </pc:spChg>
        <pc:spChg chg="add del mod">
          <ac:chgData name="Silva Mathema" userId="193a49dd-05ed-4d79-b2dd-a4bbb7b49809" providerId="ADAL" clId="{1E008582-8C34-4322-B19D-E6E1E6B5EDED}" dt="2018-04-05T17:21:16.118" v="29" actId="207"/>
          <ac:spMkLst>
            <pc:docMk/>
            <pc:sldMk cId="1859908744" sldId="257"/>
            <ac:spMk id="7" creationId="{ED20CF2F-2F0E-4F8C-BB0A-C6F91C74D9F8}"/>
          </ac:spMkLst>
        </pc:spChg>
        <pc:spChg chg="add del mod">
          <ac:chgData name="Silva Mathema" userId="193a49dd-05ed-4d79-b2dd-a4bbb7b49809" providerId="ADAL" clId="{1E008582-8C34-4322-B19D-E6E1E6B5EDED}" dt="2018-04-05T17:21:04.659" v="24" actId="478"/>
          <ac:spMkLst>
            <pc:docMk/>
            <pc:sldMk cId="1859908744" sldId="257"/>
            <ac:spMk id="9" creationId="{589FB7AE-D280-49DA-BDA1-DB73091A5EB2}"/>
          </ac:spMkLst>
        </pc:spChg>
        <pc:grpChg chg="add del">
          <ac:chgData name="Silva Mathema" userId="193a49dd-05ed-4d79-b2dd-a4bbb7b49809" providerId="ADAL" clId="{1E008582-8C34-4322-B19D-E6E1E6B5EDED}" dt="2018-04-05T17:20:40.413" v="16" actId="207"/>
          <ac:grpSpMkLst>
            <pc:docMk/>
            <pc:sldMk cId="1859908744" sldId="257"/>
            <ac:grpSpMk id="40" creationId="{D6280969-F024-466D-A1DB-4F848C51DEF6}"/>
          </ac:grpSpMkLst>
        </pc:grpChg>
        <pc:picChg chg="mod">
          <ac:chgData name="Silva Mathema" userId="193a49dd-05ed-4d79-b2dd-a4bbb7b49809" providerId="ADAL" clId="{1E008582-8C34-4322-B19D-E6E1E6B5EDED}" dt="2018-04-05T17:22:36.890" v="38" actId="1076"/>
          <ac:picMkLst>
            <pc:docMk/>
            <pc:sldMk cId="1859908744" sldId="257"/>
            <ac:picMk id="10" creationId="{85D5CB5F-80AD-4CD8-A7EE-FA67EDB1E816}"/>
          </ac:picMkLst>
        </pc:picChg>
      </pc:sldChg>
      <pc:sldChg chg="modSp">
        <pc:chgData name="Silva Mathema" userId="193a49dd-05ed-4d79-b2dd-a4bbb7b49809" providerId="ADAL" clId="{1E008582-8C34-4322-B19D-E6E1E6B5EDED}" dt="2018-04-05T17:38:03.694" v="152" actId="1076"/>
        <pc:sldMkLst>
          <pc:docMk/>
          <pc:sldMk cId="3044188296" sldId="258"/>
        </pc:sldMkLst>
        <pc:spChg chg="mod">
          <ac:chgData name="Silva Mathema" userId="193a49dd-05ed-4d79-b2dd-a4bbb7b49809" providerId="ADAL" clId="{1E008582-8C34-4322-B19D-E6E1E6B5EDED}" dt="2018-04-05T17:37:51.662" v="150" actId="1076"/>
          <ac:spMkLst>
            <pc:docMk/>
            <pc:sldMk cId="3044188296" sldId="258"/>
            <ac:spMk id="2" creationId="{40886996-92DF-4F28-9438-F59939B12356}"/>
          </ac:spMkLst>
        </pc:spChg>
        <pc:spChg chg="mod">
          <ac:chgData name="Silva Mathema" userId="193a49dd-05ed-4d79-b2dd-a4bbb7b49809" providerId="ADAL" clId="{1E008582-8C34-4322-B19D-E6E1E6B5EDED}" dt="2018-04-05T17:38:03.694" v="152" actId="1076"/>
          <ac:spMkLst>
            <pc:docMk/>
            <pc:sldMk cId="3044188296" sldId="258"/>
            <ac:spMk id="30" creationId="{2A925786-C6AF-45A7-ACB8-3D9DBCBA655F}"/>
          </ac:spMkLst>
        </pc:spChg>
        <pc:picChg chg="mod">
          <ac:chgData name="Silva Mathema" userId="193a49dd-05ed-4d79-b2dd-a4bbb7b49809" providerId="ADAL" clId="{1E008582-8C34-4322-B19D-E6E1E6B5EDED}" dt="2018-04-05T17:25:39.034" v="64" actId="14100"/>
          <ac:picMkLst>
            <pc:docMk/>
            <pc:sldMk cId="3044188296" sldId="258"/>
            <ac:picMk id="8" creationId="{C5E16B89-4C5D-492D-B807-E74D535F67C0}"/>
          </ac:picMkLst>
        </pc:picChg>
      </pc:sldChg>
      <pc:sldChg chg="addSp delSp modSp modNotesTx">
        <pc:chgData name="Silva Mathema" userId="193a49dd-05ed-4d79-b2dd-a4bbb7b49809" providerId="ADAL" clId="{1E008582-8C34-4322-B19D-E6E1E6B5EDED}" dt="2018-04-05T18:23:38.374" v="1393" actId="207"/>
        <pc:sldMkLst>
          <pc:docMk/>
          <pc:sldMk cId="2264686202" sldId="259"/>
        </pc:sldMkLst>
        <pc:spChg chg="mod">
          <ac:chgData name="Silva Mathema" userId="193a49dd-05ed-4d79-b2dd-a4bbb7b49809" providerId="ADAL" clId="{1E008582-8C34-4322-B19D-E6E1E6B5EDED}" dt="2018-04-05T17:45:52.617" v="210" actId="1076"/>
          <ac:spMkLst>
            <pc:docMk/>
            <pc:sldMk cId="2264686202" sldId="259"/>
            <ac:spMk id="2" creationId="{29495741-0916-43D5-BCAD-C12B15CF3F9E}"/>
          </ac:spMkLst>
        </pc:spChg>
        <pc:spChg chg="del mod">
          <ac:chgData name="Silva Mathema" userId="193a49dd-05ed-4d79-b2dd-a4bbb7b49809" providerId="ADAL" clId="{1E008582-8C34-4322-B19D-E6E1E6B5EDED}" dt="2018-04-05T17:39:09.666" v="154" actId="207"/>
          <ac:spMkLst>
            <pc:docMk/>
            <pc:sldMk cId="2264686202" sldId="259"/>
            <ac:spMk id="3" creationId="{2A95D075-F844-4E16-BBCB-FF144F348064}"/>
          </ac:spMkLst>
        </pc:spChg>
        <pc:spChg chg="add del mod">
          <ac:chgData name="Silva Mathema" userId="193a49dd-05ed-4d79-b2dd-a4bbb7b49809" providerId="ADAL" clId="{1E008582-8C34-4322-B19D-E6E1E6B5EDED}" dt="2018-04-05T17:40:28.482" v="170" actId="931"/>
          <ac:spMkLst>
            <pc:docMk/>
            <pc:sldMk cId="2264686202" sldId="259"/>
            <ac:spMk id="4" creationId="{B81C7275-3A80-4119-8A88-D56429BDB0D2}"/>
          </ac:spMkLst>
        </pc:spChg>
        <pc:spChg chg="add del mod">
          <ac:chgData name="Silva Mathema" userId="193a49dd-05ed-4d79-b2dd-a4bbb7b49809" providerId="ADAL" clId="{1E008582-8C34-4322-B19D-E6E1E6B5EDED}" dt="2018-04-05T17:44:31.853" v="199" actId="207"/>
          <ac:spMkLst>
            <pc:docMk/>
            <pc:sldMk cId="2264686202" sldId="259"/>
            <ac:spMk id="5" creationId="{AC797132-8E9E-4B9E-AA0C-DA0AC040D16F}"/>
          </ac:spMkLst>
        </pc:spChg>
        <pc:spChg chg="add del mod">
          <ac:chgData name="Silva Mathema" userId="193a49dd-05ed-4d79-b2dd-a4bbb7b49809" providerId="ADAL" clId="{1E008582-8C34-4322-B19D-E6E1E6B5EDED}" dt="2018-04-05T17:42:53.180" v="188" actId="478"/>
          <ac:spMkLst>
            <pc:docMk/>
            <pc:sldMk cId="2264686202" sldId="259"/>
            <ac:spMk id="9" creationId="{0C476CB6-0A83-4F93-AB2B-9F9C1B9C0478}"/>
          </ac:spMkLst>
        </pc:spChg>
        <pc:spChg chg="add del mod">
          <ac:chgData name="Silva Mathema" userId="193a49dd-05ed-4d79-b2dd-a4bbb7b49809" providerId="ADAL" clId="{1E008582-8C34-4322-B19D-E6E1E6B5EDED}" dt="2018-04-05T17:44:59.273" v="205" actId="478"/>
          <ac:spMkLst>
            <pc:docMk/>
            <pc:sldMk cId="2264686202" sldId="259"/>
            <ac:spMk id="11" creationId="{A6DE7616-ED3C-43FF-A586-A0FAF17C1476}"/>
          </ac:spMkLst>
        </pc:spChg>
        <pc:spChg chg="add del mod">
          <ac:chgData name="Silva Mathema" userId="193a49dd-05ed-4d79-b2dd-a4bbb7b49809" providerId="ADAL" clId="{1E008582-8C34-4322-B19D-E6E1E6B5EDED}" dt="2018-04-05T17:44:34.588" v="200" actId="478"/>
          <ac:spMkLst>
            <pc:docMk/>
            <pc:sldMk cId="2264686202" sldId="259"/>
            <ac:spMk id="12" creationId="{64F16D38-C88A-426F-A916-05DEF40D13F4}"/>
          </ac:spMkLst>
        </pc:spChg>
        <pc:spChg chg="add del mod">
          <ac:chgData name="Silva Mathema" userId="193a49dd-05ed-4d79-b2dd-a4bbb7b49809" providerId="ADAL" clId="{1E008582-8C34-4322-B19D-E6E1E6B5EDED}" dt="2018-04-05T17:44:40.060" v="202" actId="478"/>
          <ac:spMkLst>
            <pc:docMk/>
            <pc:sldMk cId="2264686202" sldId="259"/>
            <ac:spMk id="13" creationId="{BCC49785-CEEF-425D-81D3-955D11AD1AAB}"/>
          </ac:spMkLst>
        </pc:spChg>
        <pc:spChg chg="add mod">
          <ac:chgData name="Silva Mathema" userId="193a49dd-05ed-4d79-b2dd-a4bbb7b49809" providerId="ADAL" clId="{1E008582-8C34-4322-B19D-E6E1E6B5EDED}" dt="2018-04-05T18:23:38.374" v="1393" actId="207"/>
          <ac:spMkLst>
            <pc:docMk/>
            <pc:sldMk cId="2264686202" sldId="259"/>
            <ac:spMk id="14" creationId="{10D91F71-3CFE-4C0D-A8C2-AA84A6714B9C}"/>
          </ac:spMkLst>
        </pc:spChg>
        <pc:picChg chg="add del mod modCrop">
          <ac:chgData name="Silva Mathema" userId="193a49dd-05ed-4d79-b2dd-a4bbb7b49809" providerId="ADAL" clId="{1E008582-8C34-4322-B19D-E6E1E6B5EDED}" dt="2018-04-05T17:42:36.085" v="183" actId="478"/>
          <ac:picMkLst>
            <pc:docMk/>
            <pc:sldMk cId="2264686202" sldId="259"/>
            <ac:picMk id="7" creationId="{110E96B1-E92B-4C78-A156-BE31CD695245}"/>
          </ac:picMkLst>
        </pc:picChg>
        <pc:picChg chg="add mod">
          <ac:chgData name="Silva Mathema" userId="193a49dd-05ed-4d79-b2dd-a4bbb7b49809" providerId="ADAL" clId="{1E008582-8C34-4322-B19D-E6E1E6B5EDED}" dt="2018-04-05T18:15:18.044" v="1152" actId="1076"/>
          <ac:picMkLst>
            <pc:docMk/>
            <pc:sldMk cId="2264686202" sldId="259"/>
            <ac:picMk id="10" creationId="{724C0C74-091D-4739-A0B6-9EE5F327F91B}"/>
          </ac:picMkLst>
        </pc:picChg>
      </pc:sldChg>
      <pc:sldChg chg="addSp delSp modSp mod setBg modNotesTx">
        <pc:chgData name="Silva Mathema" userId="193a49dd-05ed-4d79-b2dd-a4bbb7b49809" providerId="ADAL" clId="{1E008582-8C34-4322-B19D-E6E1E6B5EDED}" dt="2018-04-05T19:59:16.261" v="2406" actId="14100"/>
        <pc:sldMkLst>
          <pc:docMk/>
          <pc:sldMk cId="3071816634" sldId="260"/>
        </pc:sldMkLst>
        <pc:spChg chg="mod">
          <ac:chgData name="Silva Mathema" userId="193a49dd-05ed-4d79-b2dd-a4bbb7b49809" providerId="ADAL" clId="{1E008582-8C34-4322-B19D-E6E1E6B5EDED}" dt="2018-04-05T18:44:34.058" v="2122" actId="255"/>
          <ac:spMkLst>
            <pc:docMk/>
            <pc:sldMk cId="3071816634" sldId="260"/>
            <ac:spMk id="2" creationId="{A39B3C34-060C-4E1E-A1B2-15AFEACFC690}"/>
          </ac:spMkLst>
        </pc:spChg>
        <pc:spChg chg="del mod">
          <ac:chgData name="Silva Mathema" userId="193a49dd-05ed-4d79-b2dd-a4bbb7b49809" providerId="ADAL" clId="{1E008582-8C34-4322-B19D-E6E1E6B5EDED}" dt="2018-04-05T18:32:38.223" v="1487" actId="478"/>
          <ac:spMkLst>
            <pc:docMk/>
            <pc:sldMk cId="3071816634" sldId="260"/>
            <ac:spMk id="3" creationId="{867247B5-2439-4026-BBAF-7F1C99CF0E60}"/>
          </ac:spMkLst>
        </pc:spChg>
        <pc:spChg chg="add del mod">
          <ac:chgData name="Silva Mathema" userId="193a49dd-05ed-4d79-b2dd-a4bbb7b49809" providerId="ADAL" clId="{1E008582-8C34-4322-B19D-E6E1E6B5EDED}" dt="2018-04-05T18:32:45.615" v="1488" actId="14100"/>
          <ac:spMkLst>
            <pc:docMk/>
            <pc:sldMk cId="3071816634" sldId="260"/>
            <ac:spMk id="5" creationId="{9C3E110F-3079-43DD-A3F9-753CD6420DC6}"/>
          </ac:spMkLst>
        </pc:spChg>
        <pc:spChg chg="add del mod">
          <ac:chgData name="Silva Mathema" userId="193a49dd-05ed-4d79-b2dd-a4bbb7b49809" providerId="ADAL" clId="{1E008582-8C34-4322-B19D-E6E1E6B5EDED}" dt="2018-04-05T18:42:48.574" v="2080" actId="478"/>
          <ac:spMkLst>
            <pc:docMk/>
            <pc:sldMk cId="3071816634" sldId="260"/>
            <ac:spMk id="6" creationId="{32984E85-4DF0-4CD7-B497-87FF913276AC}"/>
          </ac:spMkLst>
        </pc:spChg>
        <pc:spChg chg="add mod">
          <ac:chgData name="Silva Mathema" userId="193a49dd-05ed-4d79-b2dd-a4bbb7b49809" providerId="ADAL" clId="{1E008582-8C34-4322-B19D-E6E1E6B5EDED}" dt="2018-04-05T19:59:16.261" v="2406" actId="14100"/>
          <ac:spMkLst>
            <pc:docMk/>
            <pc:sldMk cId="3071816634" sldId="260"/>
            <ac:spMk id="7" creationId="{E176646A-2DE7-4A4F-8D4B-E82E0FF3DE6A}"/>
          </ac:spMkLst>
        </pc:spChg>
        <pc:spChg chg="add del">
          <ac:chgData name="Silva Mathema" userId="193a49dd-05ed-4d79-b2dd-a4bbb7b49809" providerId="ADAL" clId="{1E008582-8C34-4322-B19D-E6E1E6B5EDED}" dt="2018-04-05T18:31:24.258" v="1474" actId="26606"/>
          <ac:spMkLst>
            <pc:docMk/>
            <pc:sldMk cId="3071816634" sldId="260"/>
            <ac:spMk id="9" creationId="{9F4444CE-BC8D-4D61-B303-4C05614E62AB}"/>
          </ac:spMkLst>
        </pc:spChg>
        <pc:spChg chg="add del mod">
          <ac:chgData name="Silva Mathema" userId="193a49dd-05ed-4d79-b2dd-a4bbb7b49809" providerId="ADAL" clId="{1E008582-8C34-4322-B19D-E6E1E6B5EDED}" dt="2018-04-05T18:32:48.870" v="1489" actId="14100"/>
          <ac:spMkLst>
            <pc:docMk/>
            <pc:sldMk cId="3071816634" sldId="260"/>
            <ac:spMk id="10" creationId="{B6AEA54F-E737-4C85-9552-E7C2316DB534}"/>
          </ac:spMkLst>
        </pc:spChg>
        <pc:spChg chg="add del">
          <ac:chgData name="Silva Mathema" userId="193a49dd-05ed-4d79-b2dd-a4bbb7b49809" providerId="ADAL" clId="{1E008582-8C34-4322-B19D-E6E1E6B5EDED}" dt="2018-04-05T18:31:24.258" v="1474" actId="26606"/>
          <ac:spMkLst>
            <pc:docMk/>
            <pc:sldMk cId="3071816634" sldId="260"/>
            <ac:spMk id="11" creationId="{73772B81-181F-48B7-8826-4D9686D15DF5}"/>
          </ac:spMkLst>
        </pc:spChg>
        <pc:spChg chg="add del">
          <ac:chgData name="Silva Mathema" userId="193a49dd-05ed-4d79-b2dd-a4bbb7b49809" providerId="ADAL" clId="{1E008582-8C34-4322-B19D-E6E1E6B5EDED}" dt="2018-04-05T18:31:24.258" v="1474" actId="26606"/>
          <ac:spMkLst>
            <pc:docMk/>
            <pc:sldMk cId="3071816634" sldId="260"/>
            <ac:spMk id="13" creationId="{62423CA5-E2E1-4789-B759-9906C1C94063}"/>
          </ac:spMkLst>
        </pc:spChg>
        <pc:spChg chg="add del mod">
          <ac:chgData name="Silva Mathema" userId="193a49dd-05ed-4d79-b2dd-a4bbb7b49809" providerId="ADAL" clId="{1E008582-8C34-4322-B19D-E6E1E6B5EDED}" dt="2018-04-05T18:42:51.941" v="2081" actId="478"/>
          <ac:spMkLst>
            <pc:docMk/>
            <pc:sldMk cId="3071816634" sldId="260"/>
            <ac:spMk id="14" creationId="{BBF29882-BAA0-4BAE-959D-D07CF12140BA}"/>
          </ac:spMkLst>
        </pc:spChg>
        <pc:spChg chg="add del">
          <ac:chgData name="Silva Mathema" userId="193a49dd-05ed-4d79-b2dd-a4bbb7b49809" providerId="ADAL" clId="{1E008582-8C34-4322-B19D-E6E1E6B5EDED}" dt="2018-04-05T18:31:24.258" v="1474" actId="26606"/>
          <ac:spMkLst>
            <pc:docMk/>
            <pc:sldMk cId="3071816634" sldId="260"/>
            <ac:spMk id="15" creationId="{B2205F6E-03C6-4E92-877C-E2482F6599AA}"/>
          </ac:spMkLst>
        </pc:spChg>
        <pc:spChg chg="add del mod">
          <ac:chgData name="Silva Mathema" userId="193a49dd-05ed-4d79-b2dd-a4bbb7b49809" providerId="ADAL" clId="{1E008582-8C34-4322-B19D-E6E1E6B5EDED}" dt="2018-04-05T19:59:02.133" v="2403" actId="478"/>
          <ac:spMkLst>
            <pc:docMk/>
            <pc:sldMk cId="3071816634" sldId="260"/>
            <ac:spMk id="16" creationId="{D214B27D-7047-4515-8B9F-B0217DF57C59}"/>
          </ac:spMkLst>
        </pc:spChg>
        <pc:picChg chg="add del mod ord">
          <ac:chgData name="Silva Mathema" userId="193a49dd-05ed-4d79-b2dd-a4bbb7b49809" providerId="ADAL" clId="{1E008582-8C34-4322-B19D-E6E1E6B5EDED}" dt="2018-04-05T19:58:30.566" v="2388" actId="478"/>
          <ac:picMkLst>
            <pc:docMk/>
            <pc:sldMk cId="3071816634" sldId="260"/>
            <ac:picMk id="4" creationId="{51227AAF-F6D6-40C2-B9FA-A31BD760A4E0}"/>
          </ac:picMkLst>
        </pc:picChg>
      </pc:sldChg>
      <pc:sldChg chg="addSp delSp modSp mod setBg modNotesTx">
        <pc:chgData name="Silva Mathema" userId="193a49dd-05ed-4d79-b2dd-a4bbb7b49809" providerId="ADAL" clId="{1E008582-8C34-4322-B19D-E6E1E6B5EDED}" dt="2018-04-05T20:00:02.479" v="2414" actId="404"/>
        <pc:sldMkLst>
          <pc:docMk/>
          <pc:sldMk cId="4168814645" sldId="261"/>
        </pc:sldMkLst>
        <pc:spChg chg="mod">
          <ac:chgData name="Silva Mathema" userId="193a49dd-05ed-4d79-b2dd-a4bbb7b49809" providerId="ADAL" clId="{1E008582-8C34-4322-B19D-E6E1E6B5EDED}" dt="2018-04-05T20:00:02.479" v="2414" actId="404"/>
          <ac:spMkLst>
            <pc:docMk/>
            <pc:sldMk cId="4168814645" sldId="261"/>
            <ac:spMk id="2" creationId="{CEAEEDCC-A7C4-4E9E-AC16-5693501436A7}"/>
          </ac:spMkLst>
        </pc:spChg>
        <pc:spChg chg="del">
          <ac:chgData name="Silva Mathema" userId="193a49dd-05ed-4d79-b2dd-a4bbb7b49809" providerId="ADAL" clId="{1E008582-8C34-4322-B19D-E6E1E6B5EDED}" dt="2018-04-05T19:58:16.479" v="2386" actId="404"/>
          <ac:spMkLst>
            <pc:docMk/>
            <pc:sldMk cId="4168814645" sldId="261"/>
            <ac:spMk id="3" creationId="{82A6C886-1291-4A36-99BF-AF2ABBCEEA4A}"/>
          </ac:spMkLst>
        </pc:spChg>
        <pc:spChg chg="add mod">
          <ac:chgData name="Silva Mathema" userId="193a49dd-05ed-4d79-b2dd-a4bbb7b49809" providerId="ADAL" clId="{1E008582-8C34-4322-B19D-E6E1E6B5EDED}" dt="2018-04-05T19:59:40.028" v="2411" actId="14100"/>
          <ac:spMkLst>
            <pc:docMk/>
            <pc:sldMk cId="4168814645" sldId="261"/>
            <ac:spMk id="9" creationId="{DCECFD4D-DD4F-4AF9-80DA-F8556A255D7A}"/>
          </ac:spMkLst>
        </pc:spChg>
        <pc:picChg chg="add del mod">
          <ac:chgData name="Silva Mathema" userId="193a49dd-05ed-4d79-b2dd-a4bbb7b49809" providerId="ADAL" clId="{1E008582-8C34-4322-B19D-E6E1E6B5EDED}" dt="2018-04-05T19:58:21.518" v="2387" actId="26606"/>
          <ac:picMkLst>
            <pc:docMk/>
            <pc:sldMk cId="4168814645" sldId="261"/>
            <ac:picMk id="4" creationId="{D6DF6C7C-7D53-47B0-8796-64BED7C63EF8}"/>
          </ac:picMkLst>
        </pc:picChg>
        <pc:picChg chg="add mod">
          <ac:chgData name="Silva Mathema" userId="193a49dd-05ed-4d79-b2dd-a4bbb7b49809" providerId="ADAL" clId="{1E008582-8C34-4322-B19D-E6E1E6B5EDED}" dt="2018-04-05T19:59:48.973" v="2412" actId="14100"/>
          <ac:picMkLst>
            <pc:docMk/>
            <pc:sldMk cId="4168814645" sldId="261"/>
            <ac:picMk id="7" creationId="{D6DF6C7C-7D53-47B0-8796-64BED7C63EF8}"/>
          </ac:picMkLst>
        </pc:picChg>
      </pc:sldChg>
      <pc:sldChg chg="modSp">
        <pc:chgData name="Silva Mathema" userId="193a49dd-05ed-4d79-b2dd-a4bbb7b49809" providerId="ADAL" clId="{1E008582-8C34-4322-B19D-E6E1E6B5EDED}" dt="2018-04-05T18:34:08.116" v="1513" actId="14100"/>
        <pc:sldMkLst>
          <pc:docMk/>
          <pc:sldMk cId="443327673" sldId="264"/>
        </pc:sldMkLst>
        <pc:spChg chg="mod">
          <ac:chgData name="Silva Mathema" userId="193a49dd-05ed-4d79-b2dd-a4bbb7b49809" providerId="ADAL" clId="{1E008582-8C34-4322-B19D-E6E1E6B5EDED}" dt="2018-04-05T17:23:01.291" v="39" actId="1076"/>
          <ac:spMkLst>
            <pc:docMk/>
            <pc:sldMk cId="443327673" sldId="264"/>
            <ac:spMk id="2" creationId="{B6C17847-7A81-44AE-8F84-9508523D8424}"/>
          </ac:spMkLst>
        </pc:spChg>
        <pc:spChg chg="mod">
          <ac:chgData name="Silva Mathema" userId="193a49dd-05ed-4d79-b2dd-a4bbb7b49809" providerId="ADAL" clId="{1E008582-8C34-4322-B19D-E6E1E6B5EDED}" dt="2018-04-05T18:34:08.116" v="1513" actId="14100"/>
          <ac:spMkLst>
            <pc:docMk/>
            <pc:sldMk cId="443327673" sldId="264"/>
            <ac:spMk id="37" creationId="{ADD9951A-2BDC-4740-9330-85E7D34400A2}"/>
          </ac:spMkLst>
        </pc:spChg>
        <pc:picChg chg="mod">
          <ac:chgData name="Silva Mathema" userId="193a49dd-05ed-4d79-b2dd-a4bbb7b49809" providerId="ADAL" clId="{1E008582-8C34-4322-B19D-E6E1E6B5EDED}" dt="2018-04-05T17:23:48.266" v="48" actId="14100"/>
          <ac:picMkLst>
            <pc:docMk/>
            <pc:sldMk cId="443327673" sldId="264"/>
            <ac:picMk id="36" creationId="{8E18FD4E-FC02-4497-93DC-EB854EAEA242}"/>
          </ac:picMkLst>
        </pc:picChg>
      </pc:sldChg>
      <pc:sldChg chg="modSp add">
        <pc:chgData name="Silva Mathema" userId="193a49dd-05ed-4d79-b2dd-a4bbb7b49809" providerId="ADAL" clId="{1E008582-8C34-4322-B19D-E6E1E6B5EDED}" dt="2018-04-05T18:49:30.641" v="2165" actId="20577"/>
        <pc:sldMkLst>
          <pc:docMk/>
          <pc:sldMk cId="13051463" sldId="265"/>
        </pc:sldMkLst>
        <pc:spChg chg="mod">
          <ac:chgData name="Silva Mathema" userId="193a49dd-05ed-4d79-b2dd-a4bbb7b49809" providerId="ADAL" clId="{1E008582-8C34-4322-B19D-E6E1E6B5EDED}" dt="2018-04-05T17:58:15.547" v="861" actId="1076"/>
          <ac:spMkLst>
            <pc:docMk/>
            <pc:sldMk cId="13051463" sldId="265"/>
            <ac:spMk id="2" creationId="{6F9A1965-AD3F-49A0-A71D-600F6AF09E4C}"/>
          </ac:spMkLst>
        </pc:spChg>
        <pc:spChg chg="mod">
          <ac:chgData name="Silva Mathema" userId="193a49dd-05ed-4d79-b2dd-a4bbb7b49809" providerId="ADAL" clId="{1E008582-8C34-4322-B19D-E6E1E6B5EDED}" dt="2018-04-05T18:49:30.641" v="2165" actId="20577"/>
          <ac:spMkLst>
            <pc:docMk/>
            <pc:sldMk cId="13051463" sldId="265"/>
            <ac:spMk id="3" creationId="{85687F7E-CC27-4A0A-86D5-98643E7992DB}"/>
          </ac:spMkLst>
        </pc:spChg>
      </pc:sldChg>
      <pc:sldMasterChg chg="delSp modSldLayout">
        <pc:chgData name="Silva Mathema" userId="193a49dd-05ed-4d79-b2dd-a4bbb7b49809" providerId="ADAL" clId="{1E008582-8C34-4322-B19D-E6E1E6B5EDED}" dt="2018-04-05T17:18:41.026" v="8" actId="478"/>
        <pc:sldMasterMkLst>
          <pc:docMk/>
          <pc:sldMasterMk cId="1119710177" sldId="2147483919"/>
        </pc:sldMasterMkLst>
        <pc:spChg chg="del">
          <ac:chgData name="Silva Mathema" userId="193a49dd-05ed-4d79-b2dd-a4bbb7b49809" providerId="ADAL" clId="{1E008582-8C34-4322-B19D-E6E1E6B5EDED}" dt="2018-04-05T17:18:20.039" v="5" actId="478"/>
          <ac:spMkLst>
            <pc:docMk/>
            <pc:sldMasterMk cId="1119710177" sldId="2147483919"/>
            <ac:spMk id="22" creationId="{00000000-0000-0000-0000-000000000000}"/>
          </ac:spMkLst>
        </pc:spChg>
        <pc:spChg chg="del">
          <ac:chgData name="Silva Mathema" userId="193a49dd-05ed-4d79-b2dd-a4bbb7b49809" providerId="ADAL" clId="{1E008582-8C34-4322-B19D-E6E1E6B5EDED}" dt="2018-04-05T17:18:18.068" v="4" actId="478"/>
          <ac:spMkLst>
            <pc:docMk/>
            <pc:sldMasterMk cId="1119710177" sldId="2147483919"/>
            <ac:spMk id="23" creationId="{00000000-0000-0000-0000-000000000000}"/>
          </ac:spMkLst>
        </pc:spChg>
        <pc:spChg chg="del">
          <ac:chgData name="Silva Mathema" userId="193a49dd-05ed-4d79-b2dd-a4bbb7b49809" providerId="ADAL" clId="{1E008582-8C34-4322-B19D-E6E1E6B5EDED}" dt="2018-04-05T17:18:21.969" v="6" actId="478"/>
          <ac:spMkLst>
            <pc:docMk/>
            <pc:sldMasterMk cId="1119710177" sldId="2147483919"/>
            <ac:spMk id="24" creationId="{00000000-0000-0000-0000-000000000000}"/>
          </ac:spMkLst>
        </pc:spChg>
        <pc:spChg chg="del">
          <ac:chgData name="Silva Mathema" userId="193a49dd-05ed-4d79-b2dd-a4bbb7b49809" providerId="ADAL" clId="{1E008582-8C34-4322-B19D-E6E1E6B5EDED}" dt="2018-04-05T17:18:12.123" v="2" actId="478"/>
          <ac:spMkLst>
            <pc:docMk/>
            <pc:sldMasterMk cId="1119710177" sldId="2147483919"/>
            <ac:spMk id="25" creationId="{00000000-0000-0000-0000-000000000000}"/>
          </ac:spMkLst>
        </pc:spChg>
        <pc:spChg chg="del">
          <ac:chgData name="Silva Mathema" userId="193a49dd-05ed-4d79-b2dd-a4bbb7b49809" providerId="ADAL" clId="{1E008582-8C34-4322-B19D-E6E1E6B5EDED}" dt="2018-04-05T17:18:41.026" v="8" actId="478"/>
          <ac:spMkLst>
            <pc:docMk/>
            <pc:sldMasterMk cId="1119710177" sldId="2147483919"/>
            <ac:spMk id="26" creationId="{00000000-0000-0000-0000-000000000000}"/>
          </ac:spMkLst>
        </pc:spChg>
        <pc:cxnChg chg="del">
          <ac:chgData name="Silva Mathema" userId="193a49dd-05ed-4d79-b2dd-a4bbb7b49809" providerId="ADAL" clId="{1E008582-8C34-4322-B19D-E6E1E6B5EDED}" dt="2018-04-05T17:18:15.646" v="3" actId="478"/>
          <ac:cxnSpMkLst>
            <pc:docMk/>
            <pc:sldMasterMk cId="1119710177" sldId="2147483919"/>
            <ac:cxnSpMk id="20" creationId="{00000000-0000-0000-0000-000000000000}"/>
          </ac:cxnSpMkLst>
        </pc:cxnChg>
        <pc:cxnChg chg="del">
          <ac:chgData name="Silva Mathema" userId="193a49dd-05ed-4d79-b2dd-a4bbb7b49809" providerId="ADAL" clId="{1E008582-8C34-4322-B19D-E6E1E6B5EDED}" dt="2018-04-05T17:18:37.558" v="7" actId="478"/>
          <ac:cxnSpMkLst>
            <pc:docMk/>
            <pc:sldMasterMk cId="1119710177" sldId="2147483919"/>
            <ac:cxnSpMk id="21" creationId="{00000000-0000-0000-0000-000000000000}"/>
          </ac:cxnSpMkLst>
        </pc:cxnChg>
        <pc:sldLayoutChg chg="delSp">
          <pc:chgData name="Silva Mathema" userId="193a49dd-05ed-4d79-b2dd-a4bbb7b49809" providerId="ADAL" clId="{1E008582-8C34-4322-B19D-E6E1E6B5EDED}" dt="2018-04-05T17:17:25.888" v="1" actId="478"/>
          <pc:sldLayoutMkLst>
            <pc:docMk/>
            <pc:sldMasterMk cId="1119710177" sldId="2147483919"/>
            <pc:sldLayoutMk cId="4274322150" sldId="2147483920"/>
          </pc:sldLayoutMkLst>
          <pc:cxnChg chg="del">
            <ac:chgData name="Silva Mathema" userId="193a49dd-05ed-4d79-b2dd-a4bbb7b49809" providerId="ADAL" clId="{1E008582-8C34-4322-B19D-E6E1E6B5EDED}" dt="2018-04-05T17:17:23.916" v="0" actId="478"/>
            <ac:cxnSpMkLst>
              <pc:docMk/>
              <pc:sldMasterMk cId="1119710177" sldId="2147483919"/>
              <pc:sldLayoutMk cId="4274322150" sldId="2147483920"/>
              <ac:cxnSpMk id="19" creationId="{00000000-0000-0000-0000-000000000000}"/>
            </ac:cxnSpMkLst>
          </pc:cxnChg>
          <pc:cxnChg chg="del">
            <ac:chgData name="Silva Mathema" userId="193a49dd-05ed-4d79-b2dd-a4bbb7b49809" providerId="ADAL" clId="{1E008582-8C34-4322-B19D-E6E1E6B5EDED}" dt="2018-04-05T17:17:25.888" v="1" actId="478"/>
            <ac:cxnSpMkLst>
              <pc:docMk/>
              <pc:sldMasterMk cId="1119710177" sldId="2147483919"/>
              <pc:sldLayoutMk cId="4274322150" sldId="2147483920"/>
              <ac:cxnSpMk id="20" creationId="{00000000-0000-0000-0000-000000000000}"/>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006A73-9686-4344-AF9B-1BFCA0491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2EEDE0-671F-46F8-A7E6-FB727CFDE1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779CD2-2933-4F41-AC01-42066AE75A3A}" type="datetimeFigureOut">
              <a:rPr lang="en-US" smtClean="0"/>
              <a:t>4/12/2018</a:t>
            </a:fld>
            <a:endParaRPr lang="en-US"/>
          </a:p>
        </p:txBody>
      </p:sp>
      <p:sp>
        <p:nvSpPr>
          <p:cNvPr id="4" name="Footer Placeholder 3">
            <a:extLst>
              <a:ext uri="{FF2B5EF4-FFF2-40B4-BE49-F238E27FC236}">
                <a16:creationId xmlns:a16="http://schemas.microsoft.com/office/drawing/2014/main" id="{72E04B8B-4137-420E-A17C-32E5BCA815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566EDB-F091-479A-B490-2ECA44C39B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447E1B-8B0B-4725-9518-B993EEE646D4}" type="slidenum">
              <a:rPr lang="en-US" smtClean="0"/>
              <a:t>‹#›</a:t>
            </a:fld>
            <a:endParaRPr lang="en-US"/>
          </a:p>
        </p:txBody>
      </p:sp>
    </p:spTree>
    <p:extLst>
      <p:ext uri="{BB962C8B-B14F-4D97-AF65-F5344CB8AC3E}">
        <p14:creationId xmlns:p14="http://schemas.microsoft.com/office/powerpoint/2010/main" val="1968911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EAE88-F350-43CB-B4C1-7CC6CD0778B4}"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BA561-E2A1-4FF1-AEFA-DB158595FC59}" type="slidenum">
              <a:rPr lang="en-US" smtClean="0"/>
              <a:t>‹#›</a:t>
            </a:fld>
            <a:endParaRPr lang="en-US"/>
          </a:p>
        </p:txBody>
      </p:sp>
    </p:spTree>
    <p:extLst>
      <p:ext uri="{BB962C8B-B14F-4D97-AF65-F5344CB8AC3E}">
        <p14:creationId xmlns:p14="http://schemas.microsoft.com/office/powerpoint/2010/main" val="179379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inviting me to participate in this event. It’s a treat to be on an Opportunity Forum panel moderated by Denise Gilman, because Denise provided me with my first opportunity to work professionally in the field of immigration law and policy almost 15 years ago when I worked as her fellow at the Washington Lawyers’ Committee.</a:t>
            </a:r>
          </a:p>
          <a:p>
            <a:endParaRPr lang="en-US" dirty="0"/>
          </a:p>
          <a:p>
            <a:r>
              <a:rPr lang="en-US" dirty="0"/>
              <a:t>My name is Tom Jawetz and I lead the immigration policy team at the Center for American Progress in DC.  The Center for American Progress, or CAP, is an action-oriented think tank. As a national organization we do not typically direct local campaigns, but I think some of the best work that my team does involves identifying the key pieces of data or analysis that are needed to shape the conversation in a particular debate and breaking that information down to the state, local, and congressional-district level so that it can be picked up and used to promote positive change.</a:t>
            </a:r>
          </a:p>
          <a:p>
            <a:endParaRPr lang="en-US" dirty="0"/>
          </a:p>
          <a:p>
            <a:r>
              <a:rPr lang="en-US" dirty="0"/>
              <a:t>We are going to have a robust discussion today about local responses to federal immigration policy, but to set the stage for that conversation I was asked to talk broadly about why this matters and what's at stake. What's at stake for communities at large and how does that drive the decisions of local officials to adopt laws and policies in this space. </a:t>
            </a:r>
          </a:p>
          <a:p>
            <a:endParaRPr lang="en-US" dirty="0"/>
          </a:p>
          <a:p>
            <a:r>
              <a:rPr lang="en-US" dirty="0"/>
              <a:t>Throughout my remarks I will look at this issue through various lenses—the economy, major industries, public safety, child welfare—and where possible I hope to speak about these issues nationally and with respect to Texas specifically. My remarks will look at the immigrant population in this country from different perspectives, so I will begin with a look at undocumented immigrants broadly, then look at two populations whose lawful status in this country is now in jeopardy—people with DACA, Deferred Action for Childhood Arrivals, and people with Temporary Protected Status. I will also touch on refugees who have been resettled in this country and—because the immigrants are so well-integrated throughout our society, speak a bit about mixed status families and the impact that some enforcement policies today are having on Latinos broadly and on U.S. citizen children in these households.</a:t>
            </a:r>
          </a:p>
          <a:p>
            <a:endParaRPr lang="en-US" dirty="0"/>
          </a:p>
          <a:p>
            <a:r>
              <a:rPr lang="en-US" dirty="0"/>
              <a:t>I will close by talking about two ways in which this administration is looking to use local law enforcement to ramp up federal immigration enforcement efforts: first, by threatening to withhold critical funds from jurisdictions that have adopted policies designed to strengthen their communities; and second, by inducing cooperation with jurisdictions willing to affirmatively participate in immigration enforcement efforts themselves.</a:t>
            </a:r>
          </a:p>
        </p:txBody>
      </p:sp>
      <p:sp>
        <p:nvSpPr>
          <p:cNvPr id="4" name="Slide Number Placeholder 3"/>
          <p:cNvSpPr>
            <a:spLocks noGrp="1"/>
          </p:cNvSpPr>
          <p:nvPr>
            <p:ph type="sldNum" sz="quarter" idx="10"/>
          </p:nvPr>
        </p:nvSpPr>
        <p:spPr/>
        <p:txBody>
          <a:bodyPr/>
          <a:lstStyle/>
          <a:p>
            <a:fld id="{1B8BA561-E2A1-4FF1-AEFA-DB158595FC59}" type="slidenum">
              <a:rPr lang="en-US" smtClean="0"/>
              <a:t>1</a:t>
            </a:fld>
            <a:endParaRPr lang="en-US"/>
          </a:p>
        </p:txBody>
      </p:sp>
    </p:spTree>
    <p:extLst>
      <p:ext uri="{BB962C8B-B14F-4D97-AF65-F5344CB8AC3E}">
        <p14:creationId xmlns:p14="http://schemas.microsoft.com/office/powerpoint/2010/main" val="41697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latin typeface="Arial" panose="020B0604020202020204" pitchFamily="34" charset="0"/>
              </a:rPr>
              <a:t>About 18 months ago, we published a report examining the economic and fiscal impacts of removing the 7 million unauthorized immigrants who are in our workforce. The study found that doing this would have a significant negative economic impact across the nation, state, and all industries.</a:t>
            </a:r>
          </a:p>
          <a:p>
            <a:endParaRPr lang="en-US" altLang="en-US" b="0" baseline="0" dirty="0">
              <a:latin typeface="Arial" panose="020B0604020202020204" pitchFamily="34" charset="0"/>
            </a:endParaRPr>
          </a:p>
          <a:p>
            <a:r>
              <a:rPr lang="en-US" altLang="en-US" b="0" baseline="0" dirty="0">
                <a:latin typeface="Arial" panose="020B0604020202020204" pitchFamily="34" charset="0"/>
              </a:rPr>
              <a:t>$434 billion in annual GDP losses and a cumulative 4.7 trillion over the next decade. As a point of reference, the long-run effects on the economy once capital adjusts to the decrease in labor will be about two-thirds of the decline we experienced during the Great Recession 10 years ago. Removing 7 million people from the workforce would actually reduce national employment by an amount similar to that experienced during the Great Recession—all at a time when the country is at or near full employment.</a:t>
            </a:r>
          </a:p>
          <a:p>
            <a:endParaRPr lang="en-US" altLang="en-US" b="0" baseline="0" dirty="0">
              <a:latin typeface="Arial" panose="020B0604020202020204" pitchFamily="34" charset="0"/>
            </a:endParaRPr>
          </a:p>
          <a:p>
            <a:r>
              <a:rPr lang="en-US" altLang="en-US" b="0" baseline="0" dirty="0">
                <a:latin typeface="Arial" panose="020B0604020202020204" pitchFamily="34" charset="0"/>
              </a:rPr>
              <a:t>We’re also talking about losing out on nearly $900 billion in federal revenue over the next decade. </a:t>
            </a:r>
            <a:endParaRPr lang="en-US" dirty="0"/>
          </a:p>
        </p:txBody>
      </p:sp>
      <p:sp>
        <p:nvSpPr>
          <p:cNvPr id="4" name="Slide Number Placeholder 3"/>
          <p:cNvSpPr>
            <a:spLocks noGrp="1"/>
          </p:cNvSpPr>
          <p:nvPr>
            <p:ph type="sldNum" sz="quarter" idx="10"/>
          </p:nvPr>
        </p:nvSpPr>
        <p:spPr/>
        <p:txBody>
          <a:bodyPr/>
          <a:lstStyle/>
          <a:p>
            <a:fld id="{1B8BA561-E2A1-4FF1-AEFA-DB158595FC59}" type="slidenum">
              <a:rPr lang="en-US" smtClean="0"/>
              <a:t>2</a:t>
            </a:fld>
            <a:endParaRPr lang="en-US"/>
          </a:p>
        </p:txBody>
      </p:sp>
    </p:spTree>
    <p:extLst>
      <p:ext uri="{BB962C8B-B14F-4D97-AF65-F5344CB8AC3E}">
        <p14:creationId xmlns:p14="http://schemas.microsoft.com/office/powerpoint/2010/main" val="240297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impacts on Texas were particularly stark.</a:t>
            </a:r>
          </a:p>
        </p:txBody>
      </p:sp>
      <p:sp>
        <p:nvSpPr>
          <p:cNvPr id="4" name="Slide Number Placeholder 3"/>
          <p:cNvSpPr>
            <a:spLocks noGrp="1"/>
          </p:cNvSpPr>
          <p:nvPr>
            <p:ph type="sldNum" sz="quarter" idx="10"/>
          </p:nvPr>
        </p:nvSpPr>
        <p:spPr/>
        <p:txBody>
          <a:bodyPr/>
          <a:lstStyle/>
          <a:p>
            <a:fld id="{1B8BA561-E2A1-4FF1-AEFA-DB158595FC59}" type="slidenum">
              <a:rPr lang="en-US" smtClean="0"/>
              <a:t>3</a:t>
            </a:fld>
            <a:endParaRPr lang="en-US"/>
          </a:p>
        </p:txBody>
      </p:sp>
    </p:spTree>
    <p:extLst>
      <p:ext uri="{BB962C8B-B14F-4D97-AF65-F5344CB8AC3E}">
        <p14:creationId xmlns:p14="http://schemas.microsoft.com/office/powerpoint/2010/main" val="424092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partnership with Tom Wong, UWD, and NILC, we have been producing yearly survey of DACA recipients since 2015</a:t>
            </a:r>
          </a:p>
        </p:txBody>
      </p:sp>
      <p:sp>
        <p:nvSpPr>
          <p:cNvPr id="4" name="Slide Number Placeholder 3"/>
          <p:cNvSpPr>
            <a:spLocks noGrp="1"/>
          </p:cNvSpPr>
          <p:nvPr>
            <p:ph type="sldNum" sz="quarter" idx="10"/>
          </p:nvPr>
        </p:nvSpPr>
        <p:spPr/>
        <p:txBody>
          <a:bodyPr/>
          <a:lstStyle/>
          <a:p>
            <a:fld id="{1B8BA561-E2A1-4FF1-AEFA-DB158595FC59}" type="slidenum">
              <a:rPr lang="en-US" smtClean="0"/>
              <a:t>4</a:t>
            </a:fld>
            <a:endParaRPr lang="en-US"/>
          </a:p>
        </p:txBody>
      </p:sp>
    </p:spTree>
    <p:extLst>
      <p:ext uri="{BB962C8B-B14F-4D97-AF65-F5344CB8AC3E}">
        <p14:creationId xmlns:p14="http://schemas.microsoft.com/office/powerpoint/2010/main" val="4104244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From Texas factsheet</a:t>
            </a:r>
          </a:p>
          <a:p>
            <a:pPr marL="171450" indent="-171450">
              <a:buFontTx/>
              <a:buChar char="-"/>
            </a:pPr>
            <a:r>
              <a:rPr lang="en-US" dirty="0"/>
              <a:t>In 2017, we released a study to quantify the economic benefits of passing a Dream Act. </a:t>
            </a:r>
          </a:p>
          <a:p>
            <a:endParaRPr lang="en-US" dirty="0"/>
          </a:p>
        </p:txBody>
      </p:sp>
      <p:sp>
        <p:nvSpPr>
          <p:cNvPr id="4" name="Slide Number Placeholder 3"/>
          <p:cNvSpPr>
            <a:spLocks noGrp="1"/>
          </p:cNvSpPr>
          <p:nvPr>
            <p:ph type="sldNum" sz="quarter" idx="10"/>
          </p:nvPr>
        </p:nvSpPr>
        <p:spPr/>
        <p:txBody>
          <a:bodyPr/>
          <a:lstStyle/>
          <a:p>
            <a:fld id="{1B8BA561-E2A1-4FF1-AEFA-DB158595FC59}" type="slidenum">
              <a:rPr lang="en-US" smtClean="0"/>
              <a:t>5</a:t>
            </a:fld>
            <a:endParaRPr lang="en-US"/>
          </a:p>
        </p:txBody>
      </p:sp>
    </p:spTree>
    <p:extLst>
      <p:ext uri="{BB962C8B-B14F-4D97-AF65-F5344CB8AC3E}">
        <p14:creationId xmlns:p14="http://schemas.microsoft.com/office/powerpoint/2010/main" val="42866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Data from the factsheet. </a:t>
            </a:r>
          </a:p>
          <a:p>
            <a:pPr marL="171450" indent="-171450">
              <a:buFontTx/>
              <a:buChar char="-"/>
            </a:pPr>
            <a:r>
              <a:rPr lang="en-US" dirty="0"/>
              <a:t>In 2017, we were one of the first ones to produce national and state level estimates on TPS holders – we produced state-level factsheets for states where data was available</a:t>
            </a:r>
          </a:p>
          <a:p>
            <a:pPr marL="171450" indent="-171450">
              <a:buFontTx/>
              <a:buChar char="-"/>
            </a:pPr>
            <a:r>
              <a:rPr lang="en-US" dirty="0"/>
              <a:t>The US benefits from TPS holder workers – losing them would mean a decrease in GDP </a:t>
            </a:r>
          </a:p>
        </p:txBody>
      </p:sp>
      <p:sp>
        <p:nvSpPr>
          <p:cNvPr id="4" name="Slide Number Placeholder 3"/>
          <p:cNvSpPr>
            <a:spLocks noGrp="1"/>
          </p:cNvSpPr>
          <p:nvPr>
            <p:ph type="sldNum" sz="quarter" idx="10"/>
          </p:nvPr>
        </p:nvSpPr>
        <p:spPr/>
        <p:txBody>
          <a:bodyPr/>
          <a:lstStyle/>
          <a:p>
            <a:fld id="{1B8BA561-E2A1-4FF1-AEFA-DB158595FC59}" type="slidenum">
              <a:rPr lang="en-US" smtClean="0"/>
              <a:t>6</a:t>
            </a:fld>
            <a:endParaRPr lang="en-US"/>
          </a:p>
        </p:txBody>
      </p:sp>
    </p:spTree>
    <p:extLst>
      <p:ext uri="{BB962C8B-B14F-4D97-AF65-F5344CB8AC3E}">
        <p14:creationId xmlns:p14="http://schemas.microsoft.com/office/powerpoint/2010/main" val="55223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Spread out in the U.S., but their numbers are concentrated in three major states, </a:t>
            </a:r>
            <a:r>
              <a:rPr lang="en-US" dirty="0">
                <a:highlight>
                  <a:srgbClr val="FFFF00"/>
                </a:highlight>
              </a:rPr>
              <a:t>Texas, California, and Florida</a:t>
            </a:r>
          </a:p>
          <a:p>
            <a:pPr marL="0" indent="0">
              <a:buFontTx/>
              <a:buNone/>
            </a:pPr>
            <a:endParaRPr lang="en-US" dirty="0">
              <a:highlight>
                <a:srgbClr val="FFFF00"/>
              </a:highlight>
            </a:endParaRPr>
          </a:p>
          <a:p>
            <a:pPr marL="0" indent="0">
              <a:buFontTx/>
              <a:buNone/>
            </a:pPr>
            <a:r>
              <a:rPr lang="en-US" dirty="0">
                <a:highlight>
                  <a:srgbClr val="FFFF00"/>
                </a:highlight>
              </a:rPr>
              <a:t>TPS holders in Texas play an outsized role in the state’s construction industry. Thousands of Salvadoran and Honduran TPS holders in the state work in construction, contributing significantly to an industry that was facing a worker shortage even before demand for construction picked up after the hurricane. </a:t>
            </a:r>
          </a:p>
          <a:p>
            <a:pPr marL="0" indent="0">
              <a:buFontTx/>
              <a:buNone/>
            </a:pPr>
            <a:endParaRPr lang="en-US" dirty="0">
              <a:highlight>
                <a:srgbClr val="FFFF00"/>
              </a:highlight>
            </a:endParaRPr>
          </a:p>
          <a:p>
            <a:pPr marL="0" indent="0">
              <a:buFontTx/>
              <a:buNone/>
            </a:pPr>
            <a:r>
              <a:rPr lang="en-US" dirty="0">
                <a:highlight>
                  <a:srgbClr val="FFFF00"/>
                </a:highlight>
              </a:rPr>
              <a:t>TPS holders in Texas are also long-time members of their communities. The nearly 45,000 Salvadoran and Honduran TPS holders in the state have lived in the country for an average of 20 years and hold an estimated 13,000 mortgages that would be jeopardized if their work authorization is allowed to expire.</a:t>
            </a:r>
          </a:p>
        </p:txBody>
      </p:sp>
      <p:sp>
        <p:nvSpPr>
          <p:cNvPr id="4" name="Slide Number Placeholder 3"/>
          <p:cNvSpPr>
            <a:spLocks noGrp="1"/>
          </p:cNvSpPr>
          <p:nvPr>
            <p:ph type="sldNum" sz="quarter" idx="10"/>
          </p:nvPr>
        </p:nvSpPr>
        <p:spPr/>
        <p:txBody>
          <a:bodyPr/>
          <a:lstStyle/>
          <a:p>
            <a:fld id="{1B8BA561-E2A1-4FF1-AEFA-DB158595FC59}" type="slidenum">
              <a:rPr lang="en-US" smtClean="0"/>
              <a:t>7</a:t>
            </a:fld>
            <a:endParaRPr lang="en-US"/>
          </a:p>
        </p:txBody>
      </p:sp>
    </p:spTree>
    <p:extLst>
      <p:ext uri="{BB962C8B-B14F-4D97-AF65-F5344CB8AC3E}">
        <p14:creationId xmlns:p14="http://schemas.microsoft.com/office/powerpoint/2010/main" val="272298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Early 2016, we published a report on sanctuary cities with Tom Wong</a:t>
            </a:r>
          </a:p>
          <a:p>
            <a:pPr marL="171450" indent="-171450">
              <a:buFontTx/>
              <a:buChar char="-"/>
            </a:pPr>
            <a:r>
              <a:rPr lang="en-US" sz="1200" b="0" i="0" kern="1200" dirty="0">
                <a:solidFill>
                  <a:schemeClr val="tx1"/>
                </a:solidFill>
                <a:effectLst/>
                <a:latin typeface="+mn-lt"/>
                <a:ea typeface="+mn-ea"/>
                <a:cs typeface="+mn-cs"/>
              </a:rPr>
              <a:t>Statistical analysis illustrates that across a range of social and economic indicators, sanctuary counties perform better than comparable </a:t>
            </a:r>
            <a:r>
              <a:rPr lang="en-US" sz="1200" b="0" i="0" kern="1200" dirty="0" err="1">
                <a:solidFill>
                  <a:schemeClr val="tx1"/>
                </a:solidFill>
                <a:effectLst/>
                <a:latin typeface="+mn-lt"/>
                <a:ea typeface="+mn-ea"/>
                <a:cs typeface="+mn-cs"/>
              </a:rPr>
              <a:t>nonsanctuary</a:t>
            </a:r>
            <a:r>
              <a:rPr lang="en-US" sz="1200" b="0" i="0" kern="1200" dirty="0">
                <a:solidFill>
                  <a:schemeClr val="tx1"/>
                </a:solidFill>
                <a:effectLst/>
                <a:latin typeface="+mn-lt"/>
                <a:ea typeface="+mn-ea"/>
                <a:cs typeface="+mn-cs"/>
              </a:rPr>
              <a:t> counties.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points to highlight from the report: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There are, on average, 35.5 fewer crimes committed per 10,000 people in sanctuary counties compared to </a:t>
            </a:r>
            <a:r>
              <a:rPr lang="en-US" sz="1200" b="0" i="0" kern="1200" dirty="0" err="1">
                <a:solidFill>
                  <a:schemeClr val="tx1"/>
                </a:solidFill>
                <a:effectLst/>
                <a:latin typeface="+mn-lt"/>
                <a:ea typeface="+mn-ea"/>
                <a:cs typeface="+mn-cs"/>
              </a:rPr>
              <a:t>nonsanctuary</a:t>
            </a:r>
            <a:r>
              <a:rPr lang="en-US" sz="1200" b="0" i="0" kern="1200" dirty="0">
                <a:solidFill>
                  <a:schemeClr val="tx1"/>
                </a:solidFill>
                <a:effectLst/>
                <a:latin typeface="+mn-lt"/>
                <a:ea typeface="+mn-ea"/>
                <a:cs typeface="+mn-cs"/>
              </a:rPr>
              <a:t> counties.</a:t>
            </a:r>
          </a:p>
          <a:p>
            <a:r>
              <a:rPr lang="en-US" sz="1200" b="0" i="0" kern="1200" dirty="0">
                <a:solidFill>
                  <a:schemeClr val="tx1"/>
                </a:solidFill>
                <a:effectLst/>
                <a:latin typeface="+mn-lt"/>
                <a:ea typeface="+mn-ea"/>
                <a:cs typeface="+mn-cs"/>
              </a:rPr>
              <a:t>- Median household annual income is, on average, $4,353 higher in sanctuary counties compared to </a:t>
            </a:r>
            <a:r>
              <a:rPr lang="en-US" sz="1200" b="0" i="0" kern="1200" dirty="0" err="1">
                <a:solidFill>
                  <a:schemeClr val="tx1"/>
                </a:solidFill>
                <a:effectLst/>
                <a:latin typeface="+mn-lt"/>
                <a:ea typeface="+mn-ea"/>
                <a:cs typeface="+mn-cs"/>
              </a:rPr>
              <a:t>nonsanctuary</a:t>
            </a:r>
            <a:r>
              <a:rPr lang="en-US" sz="1200" b="0" i="0" kern="1200" dirty="0">
                <a:solidFill>
                  <a:schemeClr val="tx1"/>
                </a:solidFill>
                <a:effectLst/>
                <a:latin typeface="+mn-lt"/>
                <a:ea typeface="+mn-ea"/>
                <a:cs typeface="+mn-cs"/>
              </a:rPr>
              <a:t> counties.</a:t>
            </a:r>
          </a:p>
          <a:p>
            <a:r>
              <a:rPr lang="en-US" sz="1200" b="0" i="0" kern="1200" dirty="0">
                <a:solidFill>
                  <a:schemeClr val="tx1"/>
                </a:solidFill>
                <a:effectLst/>
                <a:latin typeface="+mn-lt"/>
                <a:ea typeface="+mn-ea"/>
                <a:cs typeface="+mn-cs"/>
              </a:rPr>
              <a:t>- The poverty rate is 2.3 percent lower, on average, in sanctuary counties compared to </a:t>
            </a:r>
            <a:r>
              <a:rPr lang="en-US" sz="1200" b="0" i="0" kern="1200" dirty="0" err="1">
                <a:solidFill>
                  <a:schemeClr val="tx1"/>
                </a:solidFill>
                <a:effectLst/>
                <a:latin typeface="+mn-lt"/>
                <a:ea typeface="+mn-ea"/>
                <a:cs typeface="+mn-cs"/>
              </a:rPr>
              <a:t>nonsanctuary</a:t>
            </a:r>
            <a:r>
              <a:rPr lang="en-US" sz="1200" b="0" i="0" kern="1200" dirty="0">
                <a:solidFill>
                  <a:schemeClr val="tx1"/>
                </a:solidFill>
                <a:effectLst/>
                <a:latin typeface="+mn-lt"/>
                <a:ea typeface="+mn-ea"/>
                <a:cs typeface="+mn-cs"/>
              </a:rPr>
              <a:t> counties.</a:t>
            </a:r>
          </a:p>
          <a:p>
            <a:r>
              <a:rPr lang="en-US" sz="1200" b="0" i="0" kern="1200" dirty="0">
                <a:solidFill>
                  <a:schemeClr val="tx1"/>
                </a:solidFill>
                <a:effectLst/>
                <a:latin typeface="+mn-lt"/>
                <a:ea typeface="+mn-ea"/>
                <a:cs typeface="+mn-cs"/>
              </a:rPr>
              <a:t>- Unemployment is, on average, 1.1 percent lower in sanctuary counties compared to </a:t>
            </a:r>
            <a:r>
              <a:rPr lang="en-US" sz="1200" b="0" i="0" kern="1200" dirty="0" err="1">
                <a:solidFill>
                  <a:schemeClr val="tx1"/>
                </a:solidFill>
                <a:effectLst/>
                <a:latin typeface="+mn-lt"/>
                <a:ea typeface="+mn-ea"/>
                <a:cs typeface="+mn-cs"/>
              </a:rPr>
              <a:t>nonsanctuary</a:t>
            </a:r>
            <a:r>
              <a:rPr lang="en-US" sz="1200" b="0" i="0" kern="1200" dirty="0">
                <a:solidFill>
                  <a:schemeClr val="tx1"/>
                </a:solidFill>
                <a:effectLst/>
                <a:latin typeface="+mn-lt"/>
                <a:ea typeface="+mn-ea"/>
                <a:cs typeface="+mn-cs"/>
              </a:rPr>
              <a:t> counties.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B8BA561-E2A1-4FF1-AEFA-DB158595FC59}" type="slidenum">
              <a:rPr lang="en-US" smtClean="0"/>
              <a:t>8</a:t>
            </a:fld>
            <a:endParaRPr lang="en-US"/>
          </a:p>
        </p:txBody>
      </p:sp>
    </p:spTree>
    <p:extLst>
      <p:ext uri="{BB962C8B-B14F-4D97-AF65-F5344CB8AC3E}">
        <p14:creationId xmlns:p14="http://schemas.microsoft.com/office/powerpoint/2010/main" val="113989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when the issue of immigration comes up people think of it narrowly, focusing on how the policies that we adopt could affect immigrants themselves.</a:t>
            </a:r>
          </a:p>
          <a:p>
            <a:endParaRPr lang="en-US" dirty="0"/>
          </a:p>
          <a:p>
            <a:r>
              <a:rPr lang="en-US" dirty="0"/>
              <a:t>A question that receives far less attention is how the policies that we adopt affect all of us. There are an estimated 11 million undocumented immigrants living in the country today, but more than 16.7 million people live in the same household as at least one undocumented family member. Within these families there are nearly 6 million U.S. citizen children.</a:t>
            </a:r>
          </a:p>
          <a:p>
            <a:endParaRPr lang="en-US" dirty="0"/>
          </a:p>
          <a:p>
            <a:r>
              <a:rPr lang="en-US" dirty="0"/>
              <a:t>Texas has a population of 26.2 million people. More than 1-in-10 of all Texans is part of a mixed-status family. That’s second only to California.</a:t>
            </a:r>
          </a:p>
          <a:p>
            <a:pPr marL="0" indent="0">
              <a:buFontTx/>
              <a:buNone/>
            </a:pPr>
            <a:endParaRPr lang="en-US" dirty="0"/>
          </a:p>
          <a:p>
            <a:pPr marL="171450" indent="-171450">
              <a:buFontTx/>
              <a:buChar char="-"/>
            </a:pPr>
            <a:r>
              <a:rPr lang="en-US" dirty="0"/>
              <a:t>This year we released an analysis on 40 jurisdictions with 287g agreements (immigration enforcement partnership with ICE()</a:t>
            </a:r>
          </a:p>
          <a:p>
            <a:pPr marL="171450" indent="-171450">
              <a:buFontTx/>
              <a:buChar char="-"/>
            </a:pPr>
            <a:endParaRPr lang="en-US" dirty="0"/>
          </a:p>
          <a:p>
            <a:pPr marL="0" indent="0">
              <a:buNone/>
            </a:pPr>
            <a:r>
              <a:rPr lang="en-US" sz="1200" dirty="0">
                <a:solidFill>
                  <a:schemeClr val="tx1"/>
                </a:solidFill>
              </a:rPr>
              <a:t>Key Points:</a:t>
            </a:r>
          </a:p>
          <a:p>
            <a:endParaRPr lang="en-US" sz="1200" dirty="0">
              <a:solidFill>
                <a:schemeClr val="tx1"/>
              </a:solidFill>
            </a:endParaRPr>
          </a:p>
          <a:p>
            <a:r>
              <a:rPr lang="en-US" sz="1200" dirty="0">
                <a:solidFill>
                  <a:schemeClr val="tx1"/>
                </a:solidFill>
              </a:rPr>
              <a:t>- Immigrants make substantial contributions to their communities. </a:t>
            </a:r>
          </a:p>
          <a:p>
            <a:r>
              <a:rPr lang="en-US" sz="1200" dirty="0">
                <a:solidFill>
                  <a:schemeClr val="tx1"/>
                </a:solidFill>
              </a:rPr>
              <a:t>- Communities should consider the impact of local police deciding to work with immigration enforcement.</a:t>
            </a:r>
          </a:p>
          <a:p>
            <a:r>
              <a:rPr lang="en-US" sz="1200" dirty="0">
                <a:solidFill>
                  <a:srgbClr val="000000"/>
                </a:solidFill>
              </a:rPr>
              <a:t>- Participation in 287(g) agreements could have severe consequences for communities considering the program.</a:t>
            </a:r>
          </a:p>
        </p:txBody>
      </p:sp>
      <p:sp>
        <p:nvSpPr>
          <p:cNvPr id="4" name="Slide Number Placeholder 3"/>
          <p:cNvSpPr>
            <a:spLocks noGrp="1"/>
          </p:cNvSpPr>
          <p:nvPr>
            <p:ph type="sldNum" sz="quarter" idx="10"/>
          </p:nvPr>
        </p:nvSpPr>
        <p:spPr/>
        <p:txBody>
          <a:bodyPr/>
          <a:lstStyle/>
          <a:p>
            <a:fld id="{1B8BA561-E2A1-4FF1-AEFA-DB158595FC59}" type="slidenum">
              <a:rPr lang="en-US" smtClean="0"/>
              <a:t>10</a:t>
            </a:fld>
            <a:endParaRPr lang="en-US"/>
          </a:p>
        </p:txBody>
      </p:sp>
    </p:spTree>
    <p:extLst>
      <p:ext uri="{BB962C8B-B14F-4D97-AF65-F5344CB8AC3E}">
        <p14:creationId xmlns:p14="http://schemas.microsoft.com/office/powerpoint/2010/main" val="80527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userDrawn="1"/>
        </p:nvGrpSpPr>
        <p:grpSpPr>
          <a:xfrm>
            <a:off x="0" y="-8467"/>
            <a:ext cx="12188825" cy="6866467"/>
            <a:chOff x="0" y="-8467"/>
            <a:chExt cx="12188825"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10554158" y="-8467"/>
              <a:ext cx="1634667"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CBD96-23F1-44DC-9EFB-037338F8B84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42743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BD96-23F1-44DC-9EFB-037338F8B84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91063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BD96-23F1-44DC-9EFB-037338F8B84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70E0-E5CD-417E-A835-E961DBE4B54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481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BD96-23F1-44DC-9EFB-037338F8B84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371943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BD96-23F1-44DC-9EFB-037338F8B84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70E0-E5CD-417E-A835-E961DBE4B54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8637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BD96-23F1-44DC-9EFB-037338F8B84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2543268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BD96-23F1-44DC-9EFB-037338F8B84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2594066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BD96-23F1-44DC-9EFB-037338F8B84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391519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BD96-23F1-44DC-9EFB-037338F8B84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285978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BD96-23F1-44DC-9EFB-037338F8B84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315805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CBD96-23F1-44DC-9EFB-037338F8B845}"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264707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CBD96-23F1-44DC-9EFB-037338F8B845}"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154666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CBD96-23F1-44DC-9EFB-037338F8B845}"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124825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CBD96-23F1-44DC-9EFB-037338F8B845}"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196682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8CBD96-23F1-44DC-9EFB-037338F8B845}"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270E0-E5CD-417E-A835-E961DBE4B542}" type="slidenum">
              <a:rPr lang="en-US" smtClean="0"/>
              <a:t>‹#›</a:t>
            </a:fld>
            <a:endParaRPr lang="en-US"/>
          </a:p>
        </p:txBody>
      </p:sp>
    </p:spTree>
    <p:extLst>
      <p:ext uri="{BB962C8B-B14F-4D97-AF65-F5344CB8AC3E}">
        <p14:creationId xmlns:p14="http://schemas.microsoft.com/office/powerpoint/2010/main" val="306370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B270E0-E5CD-417E-A835-E961DBE4B542}" type="slidenum">
              <a:rPr lang="en-US" smtClean="0"/>
              <a:t>‹#›</a:t>
            </a:fld>
            <a:endParaRPr lang="en-US"/>
          </a:p>
        </p:txBody>
      </p:sp>
      <p:sp>
        <p:nvSpPr>
          <p:cNvPr id="5" name="Date Placeholder 4"/>
          <p:cNvSpPr>
            <a:spLocks noGrp="1"/>
          </p:cNvSpPr>
          <p:nvPr>
            <p:ph type="dt" sz="half" idx="10"/>
          </p:nvPr>
        </p:nvSpPr>
        <p:spPr/>
        <p:txBody>
          <a:bodyPr/>
          <a:lstStyle/>
          <a:p>
            <a:fld id="{378CBD96-23F1-44DC-9EFB-037338F8B845}" type="datetimeFigureOut">
              <a:rPr lang="en-US" smtClean="0"/>
              <a:t>4/12/2018</a:t>
            </a:fld>
            <a:endParaRPr lang="en-US"/>
          </a:p>
        </p:txBody>
      </p:sp>
    </p:spTree>
    <p:extLst>
      <p:ext uri="{BB962C8B-B14F-4D97-AF65-F5344CB8AC3E}">
        <p14:creationId xmlns:p14="http://schemas.microsoft.com/office/powerpoint/2010/main" val="399567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88825" cy="6866467"/>
            <a:chOff x="0" y="-8467"/>
            <a:chExt cx="12188825" cy="6866467"/>
          </a:xfrm>
        </p:grpSpPr>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8CBD96-23F1-44DC-9EFB-037338F8B845}" type="datetimeFigureOut">
              <a:rPr lang="en-US" smtClean="0"/>
              <a:t>4/12/2018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B270E0-E5CD-417E-A835-E961DBE4B542}" type="slidenum">
              <a:rPr lang="en-US" smtClean="0"/>
              <a:t>‹#›</a:t>
            </a:fld>
            <a:endParaRPr lang="en-US"/>
          </a:p>
        </p:txBody>
      </p:sp>
    </p:spTree>
    <p:extLst>
      <p:ext uri="{BB962C8B-B14F-4D97-AF65-F5344CB8AC3E}">
        <p14:creationId xmlns:p14="http://schemas.microsoft.com/office/powerpoint/2010/main" val="1119710177"/>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hyperlink" Target="https://ampr.gs/2kxOcHX" TargetMode="External"/><Relationship Id="rId3" Type="http://schemas.openxmlformats.org/officeDocument/2006/relationships/hyperlink" Target="https://ampr.gs/2gqmd9f" TargetMode="External"/><Relationship Id="rId7" Type="http://schemas.openxmlformats.org/officeDocument/2006/relationships/hyperlink" Target="http://ampr.gs/2vwDl2Z" TargetMode="External"/><Relationship Id="rId2" Type="http://schemas.openxmlformats.org/officeDocument/2006/relationships/hyperlink" Target="https://ampr.gs/2dnJyXQ" TargetMode="External"/><Relationship Id="rId1" Type="http://schemas.openxmlformats.org/officeDocument/2006/relationships/slideLayout" Target="../slideLayouts/slideLayout2.xml"/><Relationship Id="rId6" Type="http://schemas.openxmlformats.org/officeDocument/2006/relationships/hyperlink" Target="http://ampr.gs/2xqfgMj" TargetMode="External"/><Relationship Id="rId5" Type="http://schemas.openxmlformats.org/officeDocument/2006/relationships/hyperlink" Target="http://ampr.gs/2cXm9NQ" TargetMode="External"/><Relationship Id="rId4" Type="http://schemas.openxmlformats.org/officeDocument/2006/relationships/hyperlink" Target="https://ampr.gs/2qe0dU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_large"/><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D3EB-A10C-4F56-84B4-168744638F4F}"/>
              </a:ext>
            </a:extLst>
          </p:cNvPr>
          <p:cNvSpPr>
            <a:spLocks noGrp="1"/>
          </p:cNvSpPr>
          <p:nvPr>
            <p:ph type="ctrTitle"/>
          </p:nvPr>
        </p:nvSpPr>
        <p:spPr>
          <a:xfrm>
            <a:off x="838200" y="2362200"/>
            <a:ext cx="9058850" cy="1646302"/>
          </a:xfrm>
        </p:spPr>
        <p:txBody>
          <a:bodyPr>
            <a:normAutofit fontScale="90000"/>
          </a:bodyPr>
          <a:lstStyle/>
          <a:p>
            <a:r>
              <a:rPr lang="en-US" sz="5400" i="1" dirty="0"/>
              <a:t>Austin as a Welcoming City: Local Responses to Federal Immigration </a:t>
            </a:r>
            <a:r>
              <a:rPr lang="en-US" i="1" dirty="0"/>
              <a:t>Policy</a:t>
            </a:r>
            <a:r>
              <a:rPr lang="en-US" dirty="0"/>
              <a:t>  </a:t>
            </a:r>
            <a:br>
              <a:rPr lang="en-US" dirty="0"/>
            </a:br>
            <a:r>
              <a:rPr lang="en-US" sz="5400" dirty="0"/>
              <a:t> Center for American Progress</a:t>
            </a:r>
          </a:p>
        </p:txBody>
      </p:sp>
      <p:sp>
        <p:nvSpPr>
          <p:cNvPr id="3" name="Subtitle 2">
            <a:extLst>
              <a:ext uri="{FF2B5EF4-FFF2-40B4-BE49-F238E27FC236}">
                <a16:creationId xmlns:a16="http://schemas.microsoft.com/office/drawing/2014/main" id="{978ACDD4-7015-4733-8B78-5889B76AB71C}"/>
              </a:ext>
            </a:extLst>
          </p:cNvPr>
          <p:cNvSpPr>
            <a:spLocks noGrp="1"/>
          </p:cNvSpPr>
          <p:nvPr>
            <p:ph type="subTitle" idx="1"/>
          </p:nvPr>
        </p:nvSpPr>
        <p:spPr>
          <a:xfrm>
            <a:off x="2057400" y="4267200"/>
            <a:ext cx="7766936" cy="1241929"/>
          </a:xfrm>
        </p:spPr>
        <p:txBody>
          <a:bodyPr>
            <a:noAutofit/>
          </a:bodyPr>
          <a:lstStyle/>
          <a:p>
            <a:pPr algn="r"/>
            <a:r>
              <a:rPr lang="en-US" sz="2000" cap="none" dirty="0"/>
              <a:t>Tom Jawetz </a:t>
            </a:r>
          </a:p>
          <a:p>
            <a:pPr algn="r"/>
            <a:r>
              <a:rPr lang="en-US" sz="2000" cap="none" dirty="0"/>
              <a:t>Vice President, Immigration</a:t>
            </a:r>
          </a:p>
          <a:p>
            <a:pPr algn="r"/>
            <a:r>
              <a:rPr lang="en-US" sz="2000" cap="none" dirty="0"/>
              <a:t>April 13, 2018</a:t>
            </a:r>
          </a:p>
        </p:txBody>
      </p:sp>
    </p:spTree>
    <p:extLst>
      <p:ext uri="{BB962C8B-B14F-4D97-AF65-F5344CB8AC3E}">
        <p14:creationId xmlns:p14="http://schemas.microsoft.com/office/powerpoint/2010/main" val="4140128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5" name="Group 49">
            <a:extLst>
              <a:ext uri="{FF2B5EF4-FFF2-40B4-BE49-F238E27FC236}">
                <a16:creationId xmlns:a16="http://schemas.microsoft.com/office/drawing/2014/main" id="{D6280969-F024-466D-A1DB-4F848C51DEF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 name="Straight Connector 50">
              <a:extLst>
                <a:ext uri="{FF2B5EF4-FFF2-40B4-BE49-F238E27FC236}">
                  <a16:creationId xmlns:a16="http://schemas.microsoft.com/office/drawing/2014/main" id="{63FDD802-E6D8-4979-A1B9-BA705AE4DA87}"/>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DE509DD-4B76-45F0-8144-02F1D7E1AE0C}"/>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FEAEFD53-0220-48B1-9EA8-3EAE151E84E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5">
              <a:extLst>
                <a:ext uri="{FF2B5EF4-FFF2-40B4-BE49-F238E27FC236}">
                  <a16:creationId xmlns:a16="http://schemas.microsoft.com/office/drawing/2014/main" id="{92E7FABD-916D-4FF9-B5F3-44E53AFD39EB}"/>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826F9772-AEFE-4C6D-82B6-1207069B86DC}"/>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7">
              <a:extLst>
                <a:ext uri="{FF2B5EF4-FFF2-40B4-BE49-F238E27FC236}">
                  <a16:creationId xmlns:a16="http://schemas.microsoft.com/office/drawing/2014/main" id="{ACFBF3A9-B76A-4B4B-B6D7-CA4651F5C9DF}"/>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8">
              <a:extLst>
                <a:ext uri="{FF2B5EF4-FFF2-40B4-BE49-F238E27FC236}">
                  <a16:creationId xmlns:a16="http://schemas.microsoft.com/office/drawing/2014/main" id="{BF0FAA0A-B682-4A83-BDD8-BCE0AB41C2B4}"/>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9">
              <a:extLst>
                <a:ext uri="{FF2B5EF4-FFF2-40B4-BE49-F238E27FC236}">
                  <a16:creationId xmlns:a16="http://schemas.microsoft.com/office/drawing/2014/main" id="{7874A013-E5E2-4AE1-8E93-029A2B41EB78}"/>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4355329E-E608-4F7A-B4EF-8FEF07D75522}"/>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53D9BFDF-B250-44FF-9BD7-C204EFBFC193}"/>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6" name="Rectangle 61">
            <a:extLst>
              <a:ext uri="{FF2B5EF4-FFF2-40B4-BE49-F238E27FC236}">
                <a16:creationId xmlns:a16="http://schemas.microsoft.com/office/drawing/2014/main" id="{9F4444CE-BC8D-4D61-B303-4C05614E62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63">
            <a:extLst>
              <a:ext uri="{FF2B5EF4-FFF2-40B4-BE49-F238E27FC236}">
                <a16:creationId xmlns:a16="http://schemas.microsoft.com/office/drawing/2014/main" id="{73772B81-181F-48B7-8826-4D9686D15D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8" name="Rectangle 65">
            <a:extLst>
              <a:ext uri="{FF2B5EF4-FFF2-40B4-BE49-F238E27FC236}">
                <a16:creationId xmlns:a16="http://schemas.microsoft.com/office/drawing/2014/main" id="{62423CA5-E2E1-4789-B759-9906C1C940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67">
            <a:extLst>
              <a:ext uri="{FF2B5EF4-FFF2-40B4-BE49-F238E27FC236}">
                <a16:creationId xmlns:a16="http://schemas.microsoft.com/office/drawing/2014/main" id="{B2205F6E-03C6-4E92-877C-E2482F6599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0886996-92DF-4F28-9438-F59939B12356}"/>
              </a:ext>
            </a:extLst>
          </p:cNvPr>
          <p:cNvSpPr>
            <a:spLocks noGrp="1"/>
          </p:cNvSpPr>
          <p:nvPr>
            <p:ph type="title"/>
          </p:nvPr>
        </p:nvSpPr>
        <p:spPr>
          <a:xfrm>
            <a:off x="304800" y="685800"/>
            <a:ext cx="5586046" cy="1375608"/>
          </a:xfrm>
        </p:spPr>
        <p:txBody>
          <a:bodyPr vert="horz" lIns="91440" tIns="45720" rIns="91440" bIns="45720" rtlCol="0" anchor="ctr">
            <a:noAutofit/>
          </a:bodyPr>
          <a:lstStyle/>
          <a:p>
            <a:pPr>
              <a:lnSpc>
                <a:spcPct val="90000"/>
              </a:lnSpc>
            </a:pPr>
            <a:r>
              <a:rPr lang="en-US" sz="2800" dirty="0">
                <a:solidFill>
                  <a:schemeClr val="bg1"/>
                </a:solidFill>
              </a:rPr>
              <a:t>What’s at Stake: Immigrant Impacts in 287(g) Jurisdictions</a:t>
            </a:r>
            <a:br>
              <a:rPr lang="en-US" sz="2800" dirty="0">
                <a:solidFill>
                  <a:schemeClr val="bg1"/>
                </a:solidFill>
              </a:rPr>
            </a:br>
            <a:br>
              <a:rPr lang="en-US" sz="2800" dirty="0">
                <a:solidFill>
                  <a:schemeClr val="bg1"/>
                </a:solidFill>
              </a:rPr>
            </a:br>
            <a:endParaRPr lang="en-US" sz="2800" dirty="0">
              <a:solidFill>
                <a:schemeClr val="bg1"/>
              </a:solidFill>
            </a:endParaRPr>
          </a:p>
        </p:txBody>
      </p:sp>
      <p:sp>
        <p:nvSpPr>
          <p:cNvPr id="30" name="Content Placeholder 29">
            <a:extLst>
              <a:ext uri="{FF2B5EF4-FFF2-40B4-BE49-F238E27FC236}">
                <a16:creationId xmlns:a16="http://schemas.microsoft.com/office/drawing/2014/main" id="{2A925786-C6AF-45A7-ACB8-3D9DBCBA655F}"/>
              </a:ext>
            </a:extLst>
          </p:cNvPr>
          <p:cNvSpPr>
            <a:spLocks noGrp="1"/>
          </p:cNvSpPr>
          <p:nvPr>
            <p:ph sz="half" idx="1"/>
          </p:nvPr>
        </p:nvSpPr>
        <p:spPr>
          <a:xfrm>
            <a:off x="533400" y="1828800"/>
            <a:ext cx="4572000" cy="4724400"/>
          </a:xfrm>
        </p:spPr>
        <p:txBody>
          <a:bodyPr vert="horz" lIns="91440" tIns="45720" rIns="91440" bIns="45720" rtlCol="0">
            <a:normAutofit/>
          </a:bodyPr>
          <a:lstStyle/>
          <a:p>
            <a:r>
              <a:rPr lang="en-US" sz="2000" b="1" dirty="0">
                <a:solidFill>
                  <a:srgbClr val="FFC000"/>
                </a:solidFill>
              </a:rPr>
              <a:t>25 jurisdictions </a:t>
            </a:r>
            <a:r>
              <a:rPr lang="en-US" sz="2000" dirty="0">
                <a:solidFill>
                  <a:schemeClr val="bg1"/>
                </a:solidFill>
              </a:rPr>
              <a:t>in Texas have 287(g) agreements</a:t>
            </a:r>
          </a:p>
          <a:p>
            <a:endParaRPr lang="en-US" sz="2000" dirty="0">
              <a:solidFill>
                <a:schemeClr val="bg1"/>
              </a:solidFill>
            </a:endParaRPr>
          </a:p>
          <a:p>
            <a:pPr marL="0" indent="0">
              <a:buNone/>
            </a:pPr>
            <a:r>
              <a:rPr lang="en-US" sz="2000" dirty="0">
                <a:solidFill>
                  <a:schemeClr val="bg1"/>
                </a:solidFill>
              </a:rPr>
              <a:t>Among jurisdictions analyzed:</a:t>
            </a:r>
          </a:p>
          <a:p>
            <a:r>
              <a:rPr lang="en-US" sz="2000" dirty="0">
                <a:solidFill>
                  <a:schemeClr val="bg1"/>
                </a:solidFill>
              </a:rPr>
              <a:t>Tarrant County has the largest foreign born population with </a:t>
            </a:r>
            <a:r>
              <a:rPr lang="en-US" sz="2000" b="1" dirty="0">
                <a:solidFill>
                  <a:srgbClr val="FFC000"/>
                </a:solidFill>
              </a:rPr>
              <a:t>307,600 </a:t>
            </a:r>
            <a:r>
              <a:rPr lang="en-US" sz="2000" dirty="0">
                <a:solidFill>
                  <a:schemeClr val="bg1"/>
                </a:solidFill>
              </a:rPr>
              <a:t>residents.</a:t>
            </a:r>
          </a:p>
          <a:p>
            <a:pPr lvl="1"/>
            <a:r>
              <a:rPr lang="en-US" sz="2000" dirty="0">
                <a:solidFill>
                  <a:schemeClr val="bg1"/>
                </a:solidFill>
              </a:rPr>
              <a:t>Immigrant households pay </a:t>
            </a:r>
            <a:r>
              <a:rPr lang="en-US" sz="2000" b="1" dirty="0">
                <a:solidFill>
                  <a:srgbClr val="FFC000"/>
                </a:solidFill>
              </a:rPr>
              <a:t>$2.5 billion</a:t>
            </a:r>
            <a:r>
              <a:rPr lang="en-US" sz="2000" dirty="0">
                <a:solidFill>
                  <a:srgbClr val="FFC000"/>
                </a:solidFill>
              </a:rPr>
              <a:t> </a:t>
            </a:r>
            <a:r>
              <a:rPr lang="en-US" sz="2000" dirty="0">
                <a:solidFill>
                  <a:schemeClr val="bg1"/>
                </a:solidFill>
              </a:rPr>
              <a:t>in taxes</a:t>
            </a:r>
            <a:r>
              <a:rPr lang="en-US" sz="2000" dirty="0">
                <a:solidFill>
                  <a:srgbClr val="FFC000"/>
                </a:solidFill>
              </a:rPr>
              <a:t> </a:t>
            </a:r>
            <a:r>
              <a:rPr lang="en-US" sz="2000" dirty="0">
                <a:solidFill>
                  <a:schemeClr val="bg1"/>
                </a:solidFill>
              </a:rPr>
              <a:t>and have a spending power of </a:t>
            </a:r>
            <a:r>
              <a:rPr lang="en-US" sz="2000" b="1" dirty="0">
                <a:solidFill>
                  <a:srgbClr val="FFC000"/>
                </a:solidFill>
              </a:rPr>
              <a:t>$7.4 billion</a:t>
            </a:r>
            <a:r>
              <a:rPr lang="en-US" sz="2000" dirty="0">
                <a:solidFill>
                  <a:srgbClr val="FFC000"/>
                </a:solidFill>
              </a:rPr>
              <a:t>.</a:t>
            </a:r>
          </a:p>
          <a:p>
            <a:pPr lvl="1"/>
            <a:r>
              <a:rPr lang="en-US" sz="2000" dirty="0">
                <a:solidFill>
                  <a:schemeClr val="bg1"/>
                </a:solidFill>
              </a:rPr>
              <a:t>Nearly </a:t>
            </a:r>
            <a:r>
              <a:rPr lang="en-US" sz="2000" b="1" dirty="0">
                <a:solidFill>
                  <a:srgbClr val="FFC000"/>
                </a:solidFill>
              </a:rPr>
              <a:t>250,000 </a:t>
            </a:r>
            <a:r>
              <a:rPr lang="en-US" sz="2000" dirty="0">
                <a:solidFill>
                  <a:schemeClr val="bg1"/>
                </a:solidFill>
              </a:rPr>
              <a:t>residents live in a mixed status family</a:t>
            </a:r>
          </a:p>
        </p:txBody>
      </p:sp>
      <p:pic>
        <p:nvPicPr>
          <p:cNvPr id="23" name="Picture 22">
            <a:extLst>
              <a:ext uri="{FF2B5EF4-FFF2-40B4-BE49-F238E27FC236}">
                <a16:creationId xmlns:a16="http://schemas.microsoft.com/office/drawing/2014/main" id="{FB022290-9849-4F56-8032-357146BE2D22}"/>
              </a:ext>
            </a:extLst>
          </p:cNvPr>
          <p:cNvPicPr>
            <a:picLocks noChangeAspect="1"/>
          </p:cNvPicPr>
          <p:nvPr/>
        </p:nvPicPr>
        <p:blipFill>
          <a:blip r:embed="rId3"/>
          <a:stretch>
            <a:fillRect/>
          </a:stretch>
        </p:blipFill>
        <p:spPr>
          <a:xfrm>
            <a:off x="9525000" y="1752600"/>
            <a:ext cx="2328066" cy="2372200"/>
          </a:xfrm>
          <a:prstGeom prst="rect">
            <a:avLst/>
          </a:prstGeom>
        </p:spPr>
      </p:pic>
      <p:pic>
        <p:nvPicPr>
          <p:cNvPr id="25" name="Picture 24">
            <a:extLst>
              <a:ext uri="{FF2B5EF4-FFF2-40B4-BE49-F238E27FC236}">
                <a16:creationId xmlns:a16="http://schemas.microsoft.com/office/drawing/2014/main" id="{9E9320C7-ED9F-4D9A-9B21-A3A395EFEC38}"/>
              </a:ext>
            </a:extLst>
          </p:cNvPr>
          <p:cNvPicPr>
            <a:picLocks noChangeAspect="1"/>
          </p:cNvPicPr>
          <p:nvPr/>
        </p:nvPicPr>
        <p:blipFill>
          <a:blip r:embed="rId4"/>
          <a:stretch>
            <a:fillRect/>
          </a:stretch>
        </p:blipFill>
        <p:spPr>
          <a:xfrm>
            <a:off x="5715000" y="1676400"/>
            <a:ext cx="2272899" cy="2394267"/>
          </a:xfrm>
          <a:prstGeom prst="rect">
            <a:avLst/>
          </a:prstGeom>
        </p:spPr>
      </p:pic>
      <p:pic>
        <p:nvPicPr>
          <p:cNvPr id="4" name="Picture 3">
            <a:extLst>
              <a:ext uri="{FF2B5EF4-FFF2-40B4-BE49-F238E27FC236}">
                <a16:creationId xmlns:a16="http://schemas.microsoft.com/office/drawing/2014/main" id="{1EB0A0A9-F7C8-4A5F-BAB9-90874C2B4753}"/>
              </a:ext>
            </a:extLst>
          </p:cNvPr>
          <p:cNvPicPr>
            <a:picLocks noChangeAspect="1"/>
          </p:cNvPicPr>
          <p:nvPr/>
        </p:nvPicPr>
        <p:blipFill>
          <a:blip r:embed="rId5"/>
          <a:stretch>
            <a:fillRect/>
          </a:stretch>
        </p:blipFill>
        <p:spPr>
          <a:xfrm>
            <a:off x="7696200" y="3810000"/>
            <a:ext cx="2133600" cy="2514188"/>
          </a:xfrm>
          <a:prstGeom prst="rect">
            <a:avLst/>
          </a:prstGeom>
        </p:spPr>
      </p:pic>
      <p:pic>
        <p:nvPicPr>
          <p:cNvPr id="5" name="Picture 4">
            <a:extLst>
              <a:ext uri="{FF2B5EF4-FFF2-40B4-BE49-F238E27FC236}">
                <a16:creationId xmlns:a16="http://schemas.microsoft.com/office/drawing/2014/main" id="{AD3C12FD-9262-4D08-9BCE-9EB860C9C511}"/>
              </a:ext>
            </a:extLst>
          </p:cNvPr>
          <p:cNvPicPr>
            <a:picLocks noChangeAspect="1"/>
          </p:cNvPicPr>
          <p:nvPr/>
        </p:nvPicPr>
        <p:blipFill>
          <a:blip r:embed="rId6"/>
          <a:stretch>
            <a:fillRect/>
          </a:stretch>
        </p:blipFill>
        <p:spPr>
          <a:xfrm>
            <a:off x="5867400" y="1371600"/>
            <a:ext cx="6146800" cy="304800"/>
          </a:xfrm>
          <a:prstGeom prst="rect">
            <a:avLst/>
          </a:prstGeom>
        </p:spPr>
      </p:pic>
    </p:spTree>
    <p:extLst>
      <p:ext uri="{BB962C8B-B14F-4D97-AF65-F5344CB8AC3E}">
        <p14:creationId xmlns:p14="http://schemas.microsoft.com/office/powerpoint/2010/main" val="57876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1965-AD3F-49A0-A71D-600F6AF09E4C}"/>
              </a:ext>
            </a:extLst>
          </p:cNvPr>
          <p:cNvSpPr>
            <a:spLocks noGrp="1"/>
          </p:cNvSpPr>
          <p:nvPr>
            <p:ph type="title"/>
          </p:nvPr>
        </p:nvSpPr>
        <p:spPr>
          <a:xfrm>
            <a:off x="533400" y="533400"/>
            <a:ext cx="8596668" cy="1320800"/>
          </a:xfrm>
        </p:spPr>
        <p:txBody>
          <a:bodyPr>
            <a:normAutofit/>
          </a:bodyPr>
          <a:lstStyle/>
          <a:p>
            <a:r>
              <a:rPr lang="en-US" sz="2800" dirty="0"/>
              <a:t>Sources:</a:t>
            </a:r>
          </a:p>
        </p:txBody>
      </p:sp>
      <p:sp>
        <p:nvSpPr>
          <p:cNvPr id="3" name="Content Placeholder 2">
            <a:extLst>
              <a:ext uri="{FF2B5EF4-FFF2-40B4-BE49-F238E27FC236}">
                <a16:creationId xmlns:a16="http://schemas.microsoft.com/office/drawing/2014/main" id="{85687F7E-CC27-4A0A-86D5-98643E7992DB}"/>
              </a:ext>
            </a:extLst>
          </p:cNvPr>
          <p:cNvSpPr>
            <a:spLocks noGrp="1"/>
          </p:cNvSpPr>
          <p:nvPr>
            <p:ph idx="1"/>
          </p:nvPr>
        </p:nvSpPr>
        <p:spPr>
          <a:xfrm>
            <a:off x="533400" y="1295400"/>
            <a:ext cx="8596668" cy="5029200"/>
          </a:xfrm>
        </p:spPr>
        <p:txBody>
          <a:bodyPr>
            <a:normAutofit/>
          </a:bodyPr>
          <a:lstStyle/>
          <a:p>
            <a:r>
              <a:rPr lang="en-US" sz="1400" dirty="0"/>
              <a:t>Center for American Progress, "Removing Unauthorized Workers Harms States and Industries Across the Country,” September 21, 2016, available at </a:t>
            </a:r>
            <a:r>
              <a:rPr lang="en-US" sz="1400" dirty="0">
                <a:hlinkClick r:id="rId2"/>
              </a:rPr>
              <a:t>https://ampr.gs/2dnJyXQ</a:t>
            </a:r>
            <a:endParaRPr lang="en-US" sz="1400" dirty="0"/>
          </a:p>
          <a:p>
            <a:r>
              <a:rPr lang="en-US" sz="1400" dirty="0"/>
              <a:t>Center for American Progress, “Temporary Protected Status: State-by-State Fact Sheets,” October 20, 2017, available at </a:t>
            </a:r>
            <a:r>
              <a:rPr lang="en-US" sz="1400" dirty="0">
                <a:hlinkClick r:id="rId3"/>
              </a:rPr>
              <a:t>https://ampr.gs/2gqmd9f</a:t>
            </a:r>
            <a:endParaRPr lang="en-US" sz="1400" dirty="0"/>
          </a:p>
          <a:p>
            <a:r>
              <a:rPr lang="en-US" sz="1400" dirty="0"/>
              <a:t>Nicole Prchal Svajlenka, “What’s at Stake: Immigrant Impacts in 287(g) Jurisdictions,” March 20, 2018, available at </a:t>
            </a:r>
            <a:r>
              <a:rPr lang="en-US" sz="1400" dirty="0">
                <a:hlinkClick r:id="rId4"/>
              </a:rPr>
              <a:t>https://ampr.gs/2qe0dUg</a:t>
            </a:r>
            <a:endParaRPr lang="en-US" sz="1400" dirty="0"/>
          </a:p>
          <a:p>
            <a:r>
              <a:rPr lang="en-US" sz="1400" dirty="0"/>
              <a:t>Ryan D. Edwards, Francesc Ortega, “The Economic Impacts of Removing Unauthorized Immigrant Workers: An Industry- and State-Level Analysis,” Center for American Progress, September 21, 2016, available at </a:t>
            </a:r>
            <a:r>
              <a:rPr lang="en-US" sz="1400" dirty="0">
                <a:hlinkClick r:id="rId5"/>
              </a:rPr>
              <a:t>http://ampr.gs/2cXm9NQ</a:t>
            </a:r>
            <a:endParaRPr lang="en-US" sz="1400" dirty="0"/>
          </a:p>
          <a:p>
            <a:r>
              <a:rPr lang="en-US" sz="1400" dirty="0"/>
              <a:t>Ryan D. Edwards, Francesc Ortega, and Philip E. Wolgin, “The State-by-State Economic Benefits of Passing the Dream Act,” Center for American Progress, October 26, 2017, available at </a:t>
            </a:r>
            <a:r>
              <a:rPr lang="en-US" sz="1400" dirty="0">
                <a:hlinkClick r:id="rId6"/>
              </a:rPr>
              <a:t>http://ampr.gs/2xqfgMj</a:t>
            </a:r>
            <a:endParaRPr lang="en-US" sz="1400" dirty="0"/>
          </a:p>
          <a:p>
            <a:r>
              <a:rPr lang="en-US" sz="1400" dirty="0"/>
              <a:t>Tom K. Wong and others, “DACA Recipients’ Economic and Educational Gains Continue to Grow,” Center for American Progress, August 28, 2017, available at </a:t>
            </a:r>
            <a:r>
              <a:rPr lang="en-US" sz="1400" dirty="0">
                <a:hlinkClick r:id="rId7"/>
              </a:rPr>
              <a:t>http://ampr.gs/2vwDl2Z</a:t>
            </a:r>
            <a:endParaRPr lang="en-US" sz="1400" dirty="0"/>
          </a:p>
          <a:p>
            <a:r>
              <a:rPr lang="en-US" sz="1400" dirty="0"/>
              <a:t>Tom K. Wong, “The Effects of Sanctuary Policies on Crime and the Economy,” Center for American Progress, January 26, 2017, available at </a:t>
            </a:r>
            <a:r>
              <a:rPr lang="en-US" sz="1400" dirty="0">
                <a:hlinkClick r:id="rId8"/>
              </a:rPr>
              <a:t>https://ampr.gs/2kxOcHX</a:t>
            </a:r>
            <a:r>
              <a:rPr lang="en-US" sz="1400" dirty="0"/>
              <a:t> </a:t>
            </a:r>
          </a:p>
          <a:p>
            <a:pPr marL="0" indent="0">
              <a:buNone/>
            </a:pPr>
            <a:r>
              <a:rPr lang="en-US" sz="1400" dirty="0"/>
              <a:t> </a:t>
            </a:r>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1305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344A8-6454-4235-B464-AB2F7BE2FFBD}"/>
              </a:ext>
            </a:extLst>
          </p:cNvPr>
          <p:cNvSpPr>
            <a:spLocks noGrp="1"/>
          </p:cNvSpPr>
          <p:nvPr>
            <p:ph type="title"/>
          </p:nvPr>
        </p:nvSpPr>
        <p:spPr>
          <a:xfrm>
            <a:off x="533400" y="685800"/>
            <a:ext cx="6614420" cy="1278466"/>
          </a:xfrm>
        </p:spPr>
        <p:txBody>
          <a:bodyPr vert="horz" lIns="91440" tIns="45720" rIns="91440" bIns="45720" rtlCol="0" anchor="ctr">
            <a:noAutofit/>
          </a:bodyPr>
          <a:lstStyle/>
          <a:p>
            <a:pPr>
              <a:lnSpc>
                <a:spcPct val="90000"/>
              </a:lnSpc>
            </a:pPr>
            <a:r>
              <a:rPr lang="en-US" sz="3200" dirty="0"/>
              <a:t>Economic Impacts of Removing Unauthorized Immigrant Workers</a:t>
            </a:r>
            <a:br>
              <a:rPr lang="en-US" sz="3200" dirty="0"/>
            </a:br>
            <a:endParaRPr lang="en-US" sz="3200" dirty="0"/>
          </a:p>
        </p:txBody>
      </p:sp>
      <p:sp>
        <p:nvSpPr>
          <p:cNvPr id="4" name="Content Placeholder 3">
            <a:extLst>
              <a:ext uri="{FF2B5EF4-FFF2-40B4-BE49-F238E27FC236}">
                <a16:creationId xmlns:a16="http://schemas.microsoft.com/office/drawing/2014/main" id="{82A8F408-2185-4443-8696-9244139CAB54}"/>
              </a:ext>
            </a:extLst>
          </p:cNvPr>
          <p:cNvSpPr>
            <a:spLocks noGrp="1"/>
          </p:cNvSpPr>
          <p:nvPr>
            <p:ph idx="1"/>
          </p:nvPr>
        </p:nvSpPr>
        <p:spPr>
          <a:xfrm>
            <a:off x="533400" y="1905000"/>
            <a:ext cx="4513541" cy="5526437"/>
          </a:xfrm>
        </p:spPr>
        <p:txBody>
          <a:bodyPr vert="horz" lIns="91440" tIns="45720" rIns="91440" bIns="45720" rtlCol="0">
            <a:noAutofit/>
          </a:bodyPr>
          <a:lstStyle/>
          <a:p>
            <a:pPr marL="0" indent="0">
              <a:buNone/>
            </a:pPr>
            <a:r>
              <a:rPr lang="en-US" sz="2000" b="1" dirty="0"/>
              <a:t>Key Estimated Economic Harms for the Nation</a:t>
            </a:r>
          </a:p>
          <a:p>
            <a:pPr marL="0" indent="0"/>
            <a:endParaRPr lang="en-US" sz="2000" dirty="0"/>
          </a:p>
          <a:p>
            <a:r>
              <a:rPr lang="en-US" sz="2000" b="1" dirty="0">
                <a:solidFill>
                  <a:schemeClr val="accent2"/>
                </a:solidFill>
              </a:rPr>
              <a:t>$434 billion </a:t>
            </a:r>
            <a:r>
              <a:rPr lang="en-US" sz="2000" dirty="0"/>
              <a:t>lost in GDP, annually</a:t>
            </a:r>
          </a:p>
          <a:p>
            <a:endParaRPr lang="en-US" sz="2000" dirty="0"/>
          </a:p>
          <a:p>
            <a:r>
              <a:rPr lang="en-US" sz="2000" dirty="0"/>
              <a:t>A cumulative loss of </a:t>
            </a:r>
            <a:r>
              <a:rPr lang="en-US" sz="2000" b="1" dirty="0">
                <a:solidFill>
                  <a:schemeClr val="accent2"/>
                </a:solidFill>
              </a:rPr>
              <a:t>$4.7 trillion </a:t>
            </a:r>
            <a:r>
              <a:rPr lang="en-US" sz="2000" dirty="0"/>
              <a:t>in GDP over the next decade</a:t>
            </a:r>
          </a:p>
          <a:p>
            <a:endParaRPr lang="en-US" sz="2000" dirty="0"/>
          </a:p>
          <a:p>
            <a:r>
              <a:rPr lang="en-US" sz="2000" b="1" dirty="0">
                <a:solidFill>
                  <a:schemeClr val="accent2"/>
                </a:solidFill>
              </a:rPr>
              <a:t>$900 billion </a:t>
            </a:r>
            <a:r>
              <a:rPr lang="en-US" sz="2000" dirty="0"/>
              <a:t>lost in federal revenue over the next decade</a:t>
            </a:r>
          </a:p>
          <a:p>
            <a:pPr marL="0" indent="0"/>
            <a:endParaRPr lang="en-US" sz="2000" dirty="0"/>
          </a:p>
        </p:txBody>
      </p:sp>
      <p:pic>
        <p:nvPicPr>
          <p:cNvPr id="10" name="Content Placeholder 9" descr="A screenshot of a cell phone&#10;&#10;Description generated with very high confidence">
            <a:extLst>
              <a:ext uri="{FF2B5EF4-FFF2-40B4-BE49-F238E27FC236}">
                <a16:creationId xmlns:a16="http://schemas.microsoft.com/office/drawing/2014/main" id="{85D5CB5F-80AD-4CD8-A7EE-FA67EDB1E816}"/>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010400" y="685800"/>
            <a:ext cx="4738687" cy="5922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990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10">
            <a:extLst>
              <a:ext uri="{FF2B5EF4-FFF2-40B4-BE49-F238E27FC236}">
                <a16:creationId xmlns:a16="http://schemas.microsoft.com/office/drawing/2014/main" id="{D6280969-F024-466D-A1DB-4F848C51DEF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11">
              <a:extLst>
                <a:ext uri="{FF2B5EF4-FFF2-40B4-BE49-F238E27FC236}">
                  <a16:creationId xmlns:a16="http://schemas.microsoft.com/office/drawing/2014/main" id="{63FDD802-E6D8-4979-A1B9-BA705AE4DA87}"/>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2" name="Rectangle 22">
            <a:extLst>
              <a:ext uri="{FF2B5EF4-FFF2-40B4-BE49-F238E27FC236}">
                <a16:creationId xmlns:a16="http://schemas.microsoft.com/office/drawing/2014/main" id="{9F4444CE-BC8D-4D61-B303-4C05614E62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24">
            <a:extLst>
              <a:ext uri="{FF2B5EF4-FFF2-40B4-BE49-F238E27FC236}">
                <a16:creationId xmlns:a16="http://schemas.microsoft.com/office/drawing/2014/main" id="{73772B81-181F-48B7-8826-4D9686D15D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4" name="Rectangle 26">
            <a:extLst>
              <a:ext uri="{FF2B5EF4-FFF2-40B4-BE49-F238E27FC236}">
                <a16:creationId xmlns:a16="http://schemas.microsoft.com/office/drawing/2014/main" id="{62423CA5-E2E1-4789-B759-9906C1C940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28">
            <a:extLst>
              <a:ext uri="{FF2B5EF4-FFF2-40B4-BE49-F238E27FC236}">
                <a16:creationId xmlns:a16="http://schemas.microsoft.com/office/drawing/2014/main" id="{B2205F6E-03C6-4E92-877C-E2482F6599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6" name="Content Placeholder 5">
            <a:extLst>
              <a:ext uri="{FF2B5EF4-FFF2-40B4-BE49-F238E27FC236}">
                <a16:creationId xmlns:a16="http://schemas.microsoft.com/office/drawing/2014/main" id="{8E18FD4E-FC02-4497-93DC-EB854EAEA24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1" y="76200"/>
            <a:ext cx="5464770" cy="6746630"/>
          </a:xfrm>
          <a:prstGeom prst="rect">
            <a:avLst/>
          </a:prstGeom>
        </p:spPr>
      </p:pic>
      <p:sp>
        <p:nvSpPr>
          <p:cNvPr id="2" name="Title 1">
            <a:extLst>
              <a:ext uri="{FF2B5EF4-FFF2-40B4-BE49-F238E27FC236}">
                <a16:creationId xmlns:a16="http://schemas.microsoft.com/office/drawing/2014/main" id="{B6C17847-7A81-44AE-8F84-9508523D8424}"/>
              </a:ext>
            </a:extLst>
          </p:cNvPr>
          <p:cNvSpPr>
            <a:spLocks noGrp="1"/>
          </p:cNvSpPr>
          <p:nvPr>
            <p:ph type="title"/>
          </p:nvPr>
        </p:nvSpPr>
        <p:spPr>
          <a:xfrm>
            <a:off x="533400" y="381000"/>
            <a:ext cx="5069865" cy="1375608"/>
          </a:xfrm>
        </p:spPr>
        <p:txBody>
          <a:bodyPr vert="horz" lIns="91440" tIns="45720" rIns="91440" bIns="45720" rtlCol="0" anchor="ctr">
            <a:normAutofit fontScale="90000"/>
          </a:bodyPr>
          <a:lstStyle/>
          <a:p>
            <a:r>
              <a:rPr lang="en-US" dirty="0">
                <a:solidFill>
                  <a:schemeClr val="bg1"/>
                </a:solidFill>
              </a:rPr>
              <a:t>Economic Impact on Texas of mass deportation</a:t>
            </a:r>
          </a:p>
        </p:txBody>
      </p:sp>
      <p:sp>
        <p:nvSpPr>
          <p:cNvPr id="37" name="Content Placeholder 2">
            <a:extLst>
              <a:ext uri="{FF2B5EF4-FFF2-40B4-BE49-F238E27FC236}">
                <a16:creationId xmlns:a16="http://schemas.microsoft.com/office/drawing/2014/main" id="{ADD9951A-2BDC-4740-9330-85E7D34400A2}"/>
              </a:ext>
            </a:extLst>
          </p:cNvPr>
          <p:cNvSpPr>
            <a:spLocks noGrp="1"/>
          </p:cNvSpPr>
          <p:nvPr>
            <p:ph sz="half" idx="1"/>
          </p:nvPr>
        </p:nvSpPr>
        <p:spPr>
          <a:xfrm>
            <a:off x="533400" y="1905000"/>
            <a:ext cx="4419600" cy="3440110"/>
          </a:xfrm>
        </p:spPr>
        <p:txBody>
          <a:bodyPr vert="horz" lIns="91440" tIns="45720" rIns="91440" bIns="45720" rtlCol="0">
            <a:noAutofit/>
          </a:bodyPr>
          <a:lstStyle/>
          <a:p>
            <a:r>
              <a:rPr lang="en-US" sz="2000" dirty="0">
                <a:solidFill>
                  <a:srgbClr val="FFC000"/>
                </a:solidFill>
              </a:rPr>
              <a:t>60.1 billion </a:t>
            </a:r>
            <a:r>
              <a:rPr lang="en-US" sz="2000" dirty="0">
                <a:solidFill>
                  <a:schemeClr val="bg1"/>
                </a:solidFill>
              </a:rPr>
              <a:t>GDP loss, annually</a:t>
            </a:r>
          </a:p>
          <a:p>
            <a:endParaRPr lang="en-US" sz="2000" dirty="0">
              <a:solidFill>
                <a:schemeClr val="bg1"/>
              </a:solidFill>
            </a:endParaRPr>
          </a:p>
          <a:p>
            <a:r>
              <a:rPr lang="en-US" sz="2000" dirty="0">
                <a:solidFill>
                  <a:schemeClr val="bg1"/>
                </a:solidFill>
              </a:rPr>
              <a:t>Industries losing the most (by annual dollar)</a:t>
            </a:r>
          </a:p>
          <a:p>
            <a:pPr lvl="1"/>
            <a:r>
              <a:rPr lang="en-US" sz="2000" dirty="0">
                <a:solidFill>
                  <a:schemeClr val="bg1"/>
                </a:solidFill>
              </a:rPr>
              <a:t>Manufacturing:</a:t>
            </a:r>
            <a:r>
              <a:rPr lang="en-US" sz="2000" dirty="0">
                <a:solidFill>
                  <a:srgbClr val="FFC000"/>
                </a:solidFill>
              </a:rPr>
              <a:t> $9.5 billion </a:t>
            </a:r>
          </a:p>
          <a:p>
            <a:pPr lvl="1"/>
            <a:r>
              <a:rPr lang="en-US" sz="2000" dirty="0">
                <a:solidFill>
                  <a:schemeClr val="bg1"/>
                </a:solidFill>
              </a:rPr>
              <a:t>Construction: </a:t>
            </a:r>
            <a:r>
              <a:rPr lang="en-US" sz="2000" dirty="0">
                <a:solidFill>
                  <a:srgbClr val="FFC000"/>
                </a:solidFill>
              </a:rPr>
              <a:t>$9.4 billion</a:t>
            </a:r>
          </a:p>
          <a:p>
            <a:pPr lvl="1"/>
            <a:r>
              <a:rPr lang="en-US" sz="2000" dirty="0">
                <a:solidFill>
                  <a:schemeClr val="bg1"/>
                </a:solidFill>
              </a:rPr>
              <a:t>Wholesale and retail: </a:t>
            </a:r>
            <a:r>
              <a:rPr lang="en-US" sz="2000" dirty="0">
                <a:solidFill>
                  <a:srgbClr val="FFC000"/>
                </a:solidFill>
              </a:rPr>
              <a:t>$8.8 billion</a:t>
            </a:r>
          </a:p>
          <a:p>
            <a:r>
              <a:rPr lang="en-US" sz="2000" dirty="0">
                <a:solidFill>
                  <a:schemeClr val="bg1"/>
                </a:solidFill>
              </a:rPr>
              <a:t>Construction, Leisure and Hospitality lose more than </a:t>
            </a:r>
            <a:r>
              <a:rPr lang="en-US" sz="2000" dirty="0">
                <a:solidFill>
                  <a:srgbClr val="FFC000"/>
                </a:solidFill>
              </a:rPr>
              <a:t>10 percent </a:t>
            </a:r>
            <a:r>
              <a:rPr lang="en-US" sz="2000" dirty="0">
                <a:solidFill>
                  <a:schemeClr val="bg1"/>
                </a:solidFill>
              </a:rPr>
              <a:t>of their sector</a:t>
            </a:r>
          </a:p>
          <a:p>
            <a:endParaRPr lang="en-US" sz="2200" dirty="0">
              <a:solidFill>
                <a:schemeClr val="bg1"/>
              </a:solidFill>
            </a:endParaRPr>
          </a:p>
        </p:txBody>
      </p:sp>
    </p:spTree>
    <p:extLst>
      <p:ext uri="{BB962C8B-B14F-4D97-AF65-F5344CB8AC3E}">
        <p14:creationId xmlns:p14="http://schemas.microsoft.com/office/powerpoint/2010/main" val="44332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5" name="Group 49">
            <a:extLst>
              <a:ext uri="{FF2B5EF4-FFF2-40B4-BE49-F238E27FC236}">
                <a16:creationId xmlns:a16="http://schemas.microsoft.com/office/drawing/2014/main" id="{D6280969-F024-466D-A1DB-4F848C51DEF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 name="Straight Connector 50">
              <a:extLst>
                <a:ext uri="{FF2B5EF4-FFF2-40B4-BE49-F238E27FC236}">
                  <a16:creationId xmlns:a16="http://schemas.microsoft.com/office/drawing/2014/main" id="{63FDD802-E6D8-4979-A1B9-BA705AE4DA87}"/>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BDE509DD-4B76-45F0-8144-02F1D7E1AE0C}"/>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FEAEFD53-0220-48B1-9EA8-3EAE151E84E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5">
              <a:extLst>
                <a:ext uri="{FF2B5EF4-FFF2-40B4-BE49-F238E27FC236}">
                  <a16:creationId xmlns:a16="http://schemas.microsoft.com/office/drawing/2014/main" id="{92E7FABD-916D-4FF9-B5F3-44E53AFD39EB}"/>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826F9772-AEFE-4C6D-82B6-1207069B86DC}"/>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7">
              <a:extLst>
                <a:ext uri="{FF2B5EF4-FFF2-40B4-BE49-F238E27FC236}">
                  <a16:creationId xmlns:a16="http://schemas.microsoft.com/office/drawing/2014/main" id="{ACFBF3A9-B76A-4B4B-B6D7-CA4651F5C9DF}"/>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8">
              <a:extLst>
                <a:ext uri="{FF2B5EF4-FFF2-40B4-BE49-F238E27FC236}">
                  <a16:creationId xmlns:a16="http://schemas.microsoft.com/office/drawing/2014/main" id="{BF0FAA0A-B682-4A83-BDD8-BCE0AB41C2B4}"/>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9">
              <a:extLst>
                <a:ext uri="{FF2B5EF4-FFF2-40B4-BE49-F238E27FC236}">
                  <a16:creationId xmlns:a16="http://schemas.microsoft.com/office/drawing/2014/main" id="{7874A013-E5E2-4AE1-8E93-029A2B41EB78}"/>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4355329E-E608-4F7A-B4EF-8FEF07D75522}"/>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53D9BFDF-B250-44FF-9BD7-C204EFBFC193}"/>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6" name="Rectangle 61">
            <a:extLst>
              <a:ext uri="{FF2B5EF4-FFF2-40B4-BE49-F238E27FC236}">
                <a16:creationId xmlns:a16="http://schemas.microsoft.com/office/drawing/2014/main" id="{9F4444CE-BC8D-4D61-B303-4C05614E62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63">
            <a:extLst>
              <a:ext uri="{FF2B5EF4-FFF2-40B4-BE49-F238E27FC236}">
                <a16:creationId xmlns:a16="http://schemas.microsoft.com/office/drawing/2014/main" id="{73772B81-181F-48B7-8826-4D9686D15D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8" name="Rectangle 65">
            <a:extLst>
              <a:ext uri="{FF2B5EF4-FFF2-40B4-BE49-F238E27FC236}">
                <a16:creationId xmlns:a16="http://schemas.microsoft.com/office/drawing/2014/main" id="{62423CA5-E2E1-4789-B759-9906C1C940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67">
            <a:extLst>
              <a:ext uri="{FF2B5EF4-FFF2-40B4-BE49-F238E27FC236}">
                <a16:creationId xmlns:a16="http://schemas.microsoft.com/office/drawing/2014/main" id="{B2205F6E-03C6-4E92-877C-E2482F6599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8" name="Content Placeholder 7" descr="A close up of text on a white background&#10;&#10;Description generated with high confidence">
            <a:extLst>
              <a:ext uri="{FF2B5EF4-FFF2-40B4-BE49-F238E27FC236}">
                <a16:creationId xmlns:a16="http://schemas.microsoft.com/office/drawing/2014/main" id="{C5E16B89-4C5D-492D-B807-E74D535F67C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03992" y="469992"/>
            <a:ext cx="5854608" cy="5854608"/>
          </a:xfrm>
          <a:prstGeom prst="rect">
            <a:avLst/>
          </a:prstGeom>
        </p:spPr>
      </p:pic>
      <p:sp>
        <p:nvSpPr>
          <p:cNvPr id="2" name="Title 1">
            <a:extLst>
              <a:ext uri="{FF2B5EF4-FFF2-40B4-BE49-F238E27FC236}">
                <a16:creationId xmlns:a16="http://schemas.microsoft.com/office/drawing/2014/main" id="{40886996-92DF-4F28-9438-F59939B12356}"/>
              </a:ext>
            </a:extLst>
          </p:cNvPr>
          <p:cNvSpPr>
            <a:spLocks noGrp="1"/>
          </p:cNvSpPr>
          <p:nvPr>
            <p:ph type="title"/>
          </p:nvPr>
        </p:nvSpPr>
        <p:spPr>
          <a:xfrm>
            <a:off x="533400" y="762000"/>
            <a:ext cx="5117446" cy="1375608"/>
          </a:xfrm>
        </p:spPr>
        <p:txBody>
          <a:bodyPr vert="horz" lIns="91440" tIns="45720" rIns="91440" bIns="45720" rtlCol="0" anchor="ctr">
            <a:noAutofit/>
          </a:bodyPr>
          <a:lstStyle/>
          <a:p>
            <a:pPr>
              <a:lnSpc>
                <a:spcPct val="90000"/>
              </a:lnSpc>
            </a:pPr>
            <a:r>
              <a:rPr lang="en-US" sz="3200" dirty="0">
                <a:solidFill>
                  <a:schemeClr val="bg1"/>
                </a:solidFill>
              </a:rPr>
              <a:t>Yearly Survey of DACA Recipients (2015-2017)</a:t>
            </a:r>
            <a:br>
              <a:rPr lang="en-US" sz="2800" dirty="0">
                <a:solidFill>
                  <a:schemeClr val="bg1"/>
                </a:solidFill>
              </a:rPr>
            </a:br>
            <a:br>
              <a:rPr lang="en-US" sz="2800" dirty="0">
                <a:solidFill>
                  <a:schemeClr val="bg1"/>
                </a:solidFill>
              </a:rPr>
            </a:br>
            <a:r>
              <a:rPr lang="en-US" sz="2000" dirty="0">
                <a:solidFill>
                  <a:schemeClr val="bg1"/>
                </a:solidFill>
              </a:rPr>
              <a:t>By Tom K. Wong</a:t>
            </a:r>
            <a:br>
              <a:rPr lang="en-US" sz="2800" dirty="0">
                <a:solidFill>
                  <a:schemeClr val="bg1"/>
                </a:solidFill>
              </a:rPr>
            </a:br>
            <a:endParaRPr lang="en-US" sz="2800" dirty="0">
              <a:solidFill>
                <a:schemeClr val="bg1"/>
              </a:solidFill>
            </a:endParaRPr>
          </a:p>
        </p:txBody>
      </p:sp>
      <p:sp>
        <p:nvSpPr>
          <p:cNvPr id="30" name="Content Placeholder 29">
            <a:extLst>
              <a:ext uri="{FF2B5EF4-FFF2-40B4-BE49-F238E27FC236}">
                <a16:creationId xmlns:a16="http://schemas.microsoft.com/office/drawing/2014/main" id="{2A925786-C6AF-45A7-ACB8-3D9DBCBA655F}"/>
              </a:ext>
            </a:extLst>
          </p:cNvPr>
          <p:cNvSpPr>
            <a:spLocks noGrp="1"/>
          </p:cNvSpPr>
          <p:nvPr>
            <p:ph sz="half" idx="1"/>
          </p:nvPr>
        </p:nvSpPr>
        <p:spPr>
          <a:xfrm>
            <a:off x="533400" y="2209800"/>
            <a:ext cx="3973943" cy="3440110"/>
          </a:xfrm>
        </p:spPr>
        <p:txBody>
          <a:bodyPr vert="horz" lIns="91440" tIns="45720" rIns="91440" bIns="45720" rtlCol="0">
            <a:noAutofit/>
          </a:bodyPr>
          <a:lstStyle/>
          <a:p>
            <a:r>
              <a:rPr lang="en-US" sz="2000" dirty="0">
                <a:solidFill>
                  <a:schemeClr val="bg1"/>
                </a:solidFill>
              </a:rPr>
              <a:t>DACA recipients are better able to fulfill their economic potential – higher wages and better jobs</a:t>
            </a:r>
          </a:p>
          <a:p>
            <a:pPr marL="0" indent="0">
              <a:buNone/>
            </a:pPr>
            <a:endParaRPr lang="en-US" sz="2000" dirty="0">
              <a:solidFill>
                <a:schemeClr val="bg1"/>
              </a:solidFill>
            </a:endParaRPr>
          </a:p>
          <a:p>
            <a:r>
              <a:rPr lang="en-US" sz="2000" dirty="0">
                <a:solidFill>
                  <a:schemeClr val="bg1"/>
                </a:solidFill>
              </a:rPr>
              <a:t>They contribute more to their local economy and community </a:t>
            </a:r>
          </a:p>
          <a:p>
            <a:endParaRPr lang="en-US" sz="2000" dirty="0">
              <a:solidFill>
                <a:schemeClr val="bg1"/>
              </a:solidFill>
            </a:endParaRPr>
          </a:p>
          <a:p>
            <a:r>
              <a:rPr lang="en-US" sz="2000" dirty="0">
                <a:solidFill>
                  <a:srgbClr val="FFC000"/>
                </a:solidFill>
              </a:rPr>
              <a:t>94 percent </a:t>
            </a:r>
            <a:r>
              <a:rPr lang="en-US" sz="2000" dirty="0">
                <a:solidFill>
                  <a:schemeClr val="bg1"/>
                </a:solidFill>
              </a:rPr>
              <a:t>said DACA allowed them to pursue their educational aspirations </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04418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5741-0916-43D5-BCAD-C12B15CF3F9E}"/>
              </a:ext>
            </a:extLst>
          </p:cNvPr>
          <p:cNvSpPr>
            <a:spLocks noGrp="1"/>
          </p:cNvSpPr>
          <p:nvPr>
            <p:ph type="title"/>
          </p:nvPr>
        </p:nvSpPr>
        <p:spPr>
          <a:xfrm>
            <a:off x="457200" y="533400"/>
            <a:ext cx="8596668" cy="1320800"/>
          </a:xfrm>
        </p:spPr>
        <p:txBody>
          <a:bodyPr>
            <a:normAutofit/>
          </a:bodyPr>
          <a:lstStyle/>
          <a:p>
            <a:r>
              <a:rPr lang="en-US" sz="3200" dirty="0"/>
              <a:t>Dream Act – Texas in Focus</a:t>
            </a:r>
            <a:endParaRPr lang="en-US" sz="3200" b="1" dirty="0"/>
          </a:p>
        </p:txBody>
      </p:sp>
      <p:sp>
        <p:nvSpPr>
          <p:cNvPr id="14" name="Content Placeholder 13">
            <a:extLst>
              <a:ext uri="{FF2B5EF4-FFF2-40B4-BE49-F238E27FC236}">
                <a16:creationId xmlns:a16="http://schemas.microsoft.com/office/drawing/2014/main" id="{10D91F71-3CFE-4C0D-A8C2-AA84A6714B9C}"/>
              </a:ext>
            </a:extLst>
          </p:cNvPr>
          <p:cNvSpPr>
            <a:spLocks noGrp="1"/>
          </p:cNvSpPr>
          <p:nvPr>
            <p:ph sz="quarter" idx="4"/>
          </p:nvPr>
        </p:nvSpPr>
        <p:spPr>
          <a:xfrm>
            <a:off x="6248400" y="1524000"/>
            <a:ext cx="4953000" cy="4572000"/>
          </a:xfrm>
        </p:spPr>
        <p:txBody>
          <a:bodyPr>
            <a:normAutofit/>
          </a:bodyPr>
          <a:lstStyle/>
          <a:p>
            <a:r>
              <a:rPr lang="en-US" sz="2000" b="1" dirty="0">
                <a:solidFill>
                  <a:schemeClr val="accent2"/>
                </a:solidFill>
              </a:rPr>
              <a:t>125,000</a:t>
            </a:r>
            <a:r>
              <a:rPr lang="en-US" sz="2000" dirty="0">
                <a:solidFill>
                  <a:schemeClr val="accent2"/>
                </a:solidFill>
              </a:rPr>
              <a:t> </a:t>
            </a:r>
            <a:r>
              <a:rPr lang="en-US" sz="2000" dirty="0"/>
              <a:t>DACA recipients in Texas</a:t>
            </a:r>
          </a:p>
          <a:p>
            <a:pPr marL="0" indent="0">
              <a:buNone/>
            </a:pPr>
            <a:endParaRPr lang="en-US" sz="2000" dirty="0"/>
          </a:p>
          <a:p>
            <a:r>
              <a:rPr lang="en-US" sz="2000" b="1" dirty="0">
                <a:solidFill>
                  <a:schemeClr val="accent2"/>
                </a:solidFill>
              </a:rPr>
              <a:t>306,000</a:t>
            </a:r>
            <a:r>
              <a:rPr lang="en-US" sz="2000" b="1" dirty="0"/>
              <a:t> </a:t>
            </a:r>
            <a:r>
              <a:rPr lang="en-US" sz="2000" dirty="0"/>
              <a:t>workers in Texas would be eligible for the Dream Act</a:t>
            </a:r>
          </a:p>
          <a:p>
            <a:endParaRPr lang="en-US" sz="2000" dirty="0"/>
          </a:p>
          <a:p>
            <a:r>
              <a:rPr lang="en-US" sz="2000" dirty="0"/>
              <a:t>Texas will gain as much as </a:t>
            </a:r>
            <a:r>
              <a:rPr lang="en-US" sz="2000" b="1" dirty="0">
                <a:solidFill>
                  <a:schemeClr val="accent2"/>
                </a:solidFill>
              </a:rPr>
              <a:t>$11.4 billion </a:t>
            </a:r>
            <a:r>
              <a:rPr lang="en-US" sz="2000" dirty="0"/>
              <a:t>in annual GDP if Dream Act passes</a:t>
            </a:r>
          </a:p>
          <a:p>
            <a:pPr marL="0" indent="0">
              <a:buNone/>
            </a:pPr>
            <a:endParaRPr lang="en-US" sz="2000" dirty="0"/>
          </a:p>
          <a:p>
            <a:r>
              <a:rPr lang="en-US" sz="2000" dirty="0"/>
              <a:t>Largest gains in Construction, Manufacturing and Wholesale and resale trade</a:t>
            </a:r>
          </a:p>
          <a:p>
            <a:endParaRPr lang="en-US" sz="2000" dirty="0"/>
          </a:p>
          <a:p>
            <a:pPr marL="0" indent="0">
              <a:buNone/>
            </a:pPr>
            <a:endParaRPr lang="en-US" sz="2000" dirty="0"/>
          </a:p>
          <a:p>
            <a:endParaRPr lang="en-US" sz="2000" dirty="0"/>
          </a:p>
          <a:p>
            <a:endParaRPr lang="en-US" sz="2000" dirty="0"/>
          </a:p>
          <a:p>
            <a:endParaRPr lang="en-US" sz="2000" dirty="0"/>
          </a:p>
          <a:p>
            <a:endParaRPr lang="en-US" sz="2000" dirty="0"/>
          </a:p>
        </p:txBody>
      </p:sp>
      <p:pic>
        <p:nvPicPr>
          <p:cNvPr id="10" name="Picture 9">
            <a:extLst>
              <a:ext uri="{FF2B5EF4-FFF2-40B4-BE49-F238E27FC236}">
                <a16:creationId xmlns:a16="http://schemas.microsoft.com/office/drawing/2014/main" id="{724C0C74-091D-4739-A0B6-9EE5F327F91B}"/>
              </a:ext>
            </a:extLst>
          </p:cNvPr>
          <p:cNvPicPr>
            <a:picLocks noChangeAspect="1"/>
          </p:cNvPicPr>
          <p:nvPr/>
        </p:nvPicPr>
        <p:blipFill>
          <a:blip r:embed="rId3"/>
          <a:stretch>
            <a:fillRect/>
          </a:stretch>
        </p:blipFill>
        <p:spPr>
          <a:xfrm>
            <a:off x="119488" y="2133600"/>
            <a:ext cx="5994097" cy="3276600"/>
          </a:xfrm>
          <a:prstGeom prst="rect">
            <a:avLst/>
          </a:prstGeom>
        </p:spPr>
      </p:pic>
    </p:spTree>
    <p:extLst>
      <p:ext uri="{BB962C8B-B14F-4D97-AF65-F5344CB8AC3E}">
        <p14:creationId xmlns:p14="http://schemas.microsoft.com/office/powerpoint/2010/main" val="226468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3C34-060C-4E1E-A1B2-15AFEACFC690}"/>
              </a:ext>
            </a:extLst>
          </p:cNvPr>
          <p:cNvSpPr>
            <a:spLocks noGrp="1"/>
          </p:cNvSpPr>
          <p:nvPr>
            <p:ph type="title"/>
          </p:nvPr>
        </p:nvSpPr>
        <p:spPr>
          <a:xfrm>
            <a:off x="533400" y="533400"/>
            <a:ext cx="8596668" cy="1320800"/>
          </a:xfrm>
        </p:spPr>
        <p:txBody>
          <a:bodyPr anchor="t">
            <a:normAutofit/>
          </a:bodyPr>
          <a:lstStyle/>
          <a:p>
            <a:r>
              <a:rPr lang="en-US" sz="3200" dirty="0"/>
              <a:t>Temporary Protected Status (TPS)</a:t>
            </a:r>
          </a:p>
        </p:txBody>
      </p:sp>
      <p:sp>
        <p:nvSpPr>
          <p:cNvPr id="7" name="Content Placeholder 6">
            <a:extLst>
              <a:ext uri="{FF2B5EF4-FFF2-40B4-BE49-F238E27FC236}">
                <a16:creationId xmlns:a16="http://schemas.microsoft.com/office/drawing/2014/main" id="{E176646A-2DE7-4A4F-8D4B-E82E0FF3DE6A}"/>
              </a:ext>
            </a:extLst>
          </p:cNvPr>
          <p:cNvSpPr>
            <a:spLocks noGrp="1"/>
          </p:cNvSpPr>
          <p:nvPr>
            <p:ph sz="quarter" idx="4"/>
          </p:nvPr>
        </p:nvSpPr>
        <p:spPr>
          <a:xfrm>
            <a:off x="609600" y="1676400"/>
            <a:ext cx="9829800" cy="4038600"/>
          </a:xfrm>
        </p:spPr>
        <p:txBody>
          <a:bodyPr>
            <a:noAutofit/>
          </a:bodyPr>
          <a:lstStyle/>
          <a:p>
            <a:pPr marL="0" indent="0">
              <a:buNone/>
            </a:pPr>
            <a:r>
              <a:rPr lang="en-US" sz="2000" dirty="0"/>
              <a:t>Nationally,</a:t>
            </a:r>
          </a:p>
          <a:p>
            <a:r>
              <a:rPr lang="en-US" sz="2000" b="1" dirty="0">
                <a:solidFill>
                  <a:schemeClr val="accent2"/>
                </a:solidFill>
              </a:rPr>
              <a:t>302,000</a:t>
            </a:r>
            <a:r>
              <a:rPr lang="en-US" sz="2000" dirty="0"/>
              <a:t> people are TPS holders from from El Salvador, Honduras, and Haiti</a:t>
            </a:r>
          </a:p>
          <a:p>
            <a:endParaRPr lang="en-US" sz="2000" dirty="0"/>
          </a:p>
          <a:p>
            <a:r>
              <a:rPr lang="en-US" sz="2000" b="1" dirty="0">
                <a:solidFill>
                  <a:schemeClr val="accent2"/>
                </a:solidFill>
              </a:rPr>
              <a:t>273,200</a:t>
            </a:r>
            <a:r>
              <a:rPr lang="en-US" sz="2000" dirty="0"/>
              <a:t> U.S.-born children have parents from El Salvador, Honduras, and Haiti who have TPS </a:t>
            </a:r>
          </a:p>
          <a:p>
            <a:endParaRPr lang="en-US" sz="2000" dirty="0"/>
          </a:p>
          <a:p>
            <a:r>
              <a:rPr lang="en-US" sz="2000" b="1" dirty="0">
                <a:solidFill>
                  <a:schemeClr val="accent2"/>
                </a:solidFill>
              </a:rPr>
              <a:t>$164 billion </a:t>
            </a:r>
            <a:r>
              <a:rPr lang="en-US" sz="2000" dirty="0"/>
              <a:t>would be lost from U.S. GDP over 10 years without TPS holders from El Salvador, Honduras, and Haiti</a:t>
            </a:r>
          </a:p>
          <a:p>
            <a:endParaRPr lang="en-US" sz="2000" dirty="0"/>
          </a:p>
          <a:p>
            <a:r>
              <a:rPr lang="en-US" sz="2000" dirty="0"/>
              <a:t>TPS holders are deep-rooted in communities having lived here for decades, owning homes, and raising their families</a:t>
            </a:r>
          </a:p>
        </p:txBody>
      </p:sp>
    </p:spTree>
    <p:extLst>
      <p:ext uri="{BB962C8B-B14F-4D97-AF65-F5344CB8AC3E}">
        <p14:creationId xmlns:p14="http://schemas.microsoft.com/office/powerpoint/2010/main" val="307181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D6DF6C7C-7D53-47B0-8796-64BED7C63EF8}"/>
              </a:ext>
            </a:extLst>
          </p:cNvPr>
          <p:cNvPicPr>
            <a:picLocks noChangeAspect="1"/>
          </p:cNvPicPr>
          <p:nvPr/>
        </p:nvPicPr>
        <p:blipFill>
          <a:blip r:embed="rId3"/>
          <a:stretch>
            <a:fillRect/>
          </a:stretch>
        </p:blipFill>
        <p:spPr>
          <a:xfrm>
            <a:off x="-1" y="1905000"/>
            <a:ext cx="6206837" cy="4267200"/>
          </a:xfrm>
          <a:prstGeom prst="rect">
            <a:avLst/>
          </a:prstGeom>
        </p:spPr>
      </p:pic>
      <p:sp>
        <p:nvSpPr>
          <p:cNvPr id="2" name="Title 1">
            <a:extLst>
              <a:ext uri="{FF2B5EF4-FFF2-40B4-BE49-F238E27FC236}">
                <a16:creationId xmlns:a16="http://schemas.microsoft.com/office/drawing/2014/main" id="{CEAEEDCC-A7C4-4E9E-AC16-5693501436A7}"/>
              </a:ext>
            </a:extLst>
          </p:cNvPr>
          <p:cNvSpPr>
            <a:spLocks noGrp="1"/>
          </p:cNvSpPr>
          <p:nvPr>
            <p:ph type="title"/>
          </p:nvPr>
        </p:nvSpPr>
        <p:spPr>
          <a:xfrm>
            <a:off x="471132" y="533400"/>
            <a:ext cx="8596668" cy="1320800"/>
          </a:xfrm>
        </p:spPr>
        <p:txBody>
          <a:bodyPr anchor="t">
            <a:normAutofit/>
          </a:bodyPr>
          <a:lstStyle/>
          <a:p>
            <a:r>
              <a:rPr lang="en-US" sz="3200" dirty="0"/>
              <a:t>TPS Holders in Texas </a:t>
            </a:r>
          </a:p>
        </p:txBody>
      </p:sp>
      <p:sp>
        <p:nvSpPr>
          <p:cNvPr id="9" name="Content Placeholder 8">
            <a:extLst>
              <a:ext uri="{FF2B5EF4-FFF2-40B4-BE49-F238E27FC236}">
                <a16:creationId xmlns:a16="http://schemas.microsoft.com/office/drawing/2014/main" id="{DCECFD4D-DD4F-4AF9-80DA-F8556A255D7A}"/>
              </a:ext>
            </a:extLst>
          </p:cNvPr>
          <p:cNvSpPr>
            <a:spLocks noGrp="1"/>
          </p:cNvSpPr>
          <p:nvPr>
            <p:ph idx="1"/>
          </p:nvPr>
        </p:nvSpPr>
        <p:spPr>
          <a:xfrm>
            <a:off x="6172200" y="1600200"/>
            <a:ext cx="4724400" cy="4267200"/>
          </a:xfrm>
        </p:spPr>
        <p:txBody>
          <a:bodyPr>
            <a:normAutofit/>
          </a:bodyPr>
          <a:lstStyle/>
          <a:p>
            <a:r>
              <a:rPr lang="en-US" sz="2000" b="1" dirty="0">
                <a:solidFill>
                  <a:schemeClr val="accent2"/>
                </a:solidFill>
              </a:rPr>
              <a:t>44,800 </a:t>
            </a:r>
            <a:r>
              <a:rPr lang="en-US" sz="2000" dirty="0"/>
              <a:t>TPS holders in Texas are from El Salvador, Honduras, and Haiti</a:t>
            </a:r>
          </a:p>
          <a:p>
            <a:endParaRPr lang="en-US" sz="2000" dirty="0"/>
          </a:p>
          <a:p>
            <a:r>
              <a:rPr lang="en-US" sz="2000" b="1" dirty="0">
                <a:solidFill>
                  <a:schemeClr val="accent2"/>
                </a:solidFill>
              </a:rPr>
              <a:t>53,800</a:t>
            </a:r>
            <a:r>
              <a:rPr lang="en-US" sz="2000" dirty="0"/>
              <a:t> U.S.-born children in Texas have parents from El Salvador, Honduras, and Haiti who have TPS</a:t>
            </a:r>
          </a:p>
          <a:p>
            <a:pPr marL="0" indent="0">
              <a:buNone/>
            </a:pPr>
            <a:r>
              <a:rPr lang="en-US" sz="2000" dirty="0"/>
              <a:t> </a:t>
            </a:r>
          </a:p>
          <a:p>
            <a:r>
              <a:rPr lang="en-US" sz="2000" b="1" dirty="0">
                <a:solidFill>
                  <a:schemeClr val="accent2"/>
                </a:solidFill>
              </a:rPr>
              <a:t>$2.2 billion </a:t>
            </a:r>
            <a:r>
              <a:rPr lang="en-US" sz="2000" dirty="0"/>
              <a:t>annual loss in state GDP without TPS holders from El Salvador, Honduras, and Haiti</a:t>
            </a:r>
          </a:p>
          <a:p>
            <a:endParaRPr lang="en-US" sz="2000" dirty="0"/>
          </a:p>
        </p:txBody>
      </p:sp>
    </p:spTree>
    <p:extLst>
      <p:ext uri="{BB962C8B-B14F-4D97-AF65-F5344CB8AC3E}">
        <p14:creationId xmlns:p14="http://schemas.microsoft.com/office/powerpoint/2010/main" val="416881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5D9CB4C-3B01-4F44-B627-C1325A4EEE66}"/>
              </a:ext>
            </a:extLst>
          </p:cNvPr>
          <p:cNvPicPr>
            <a:picLocks noChangeAspect="1"/>
          </p:cNvPicPr>
          <p:nvPr/>
        </p:nvPicPr>
        <p:blipFill rotWithShape="1">
          <a:blip r:embed="rId3"/>
          <a:srcRect l="1423" r="9939"/>
          <a:stretch/>
        </p:blipFill>
        <p:spPr>
          <a:xfrm>
            <a:off x="0" y="0"/>
            <a:ext cx="5394933" cy="6858000"/>
          </a:xfrm>
          <a:prstGeom prst="rect">
            <a:avLst/>
          </a:prstGeom>
        </p:spPr>
      </p:pic>
      <p:sp>
        <p:nvSpPr>
          <p:cNvPr id="2" name="Title 1">
            <a:extLst>
              <a:ext uri="{FF2B5EF4-FFF2-40B4-BE49-F238E27FC236}">
                <a16:creationId xmlns:a16="http://schemas.microsoft.com/office/drawing/2014/main" id="{BA2C683F-A6C9-4C3B-B12F-882F11AF5D95}"/>
              </a:ext>
            </a:extLst>
          </p:cNvPr>
          <p:cNvSpPr>
            <a:spLocks noGrp="1"/>
          </p:cNvSpPr>
          <p:nvPr>
            <p:ph type="title"/>
          </p:nvPr>
        </p:nvSpPr>
        <p:spPr>
          <a:xfrm>
            <a:off x="5562600" y="381000"/>
            <a:ext cx="5486400" cy="1778000"/>
          </a:xfrm>
        </p:spPr>
        <p:txBody>
          <a:bodyPr anchor="ctr">
            <a:noAutofit/>
          </a:bodyPr>
          <a:lstStyle/>
          <a:p>
            <a:pPr>
              <a:lnSpc>
                <a:spcPct val="90000"/>
              </a:lnSpc>
            </a:pPr>
            <a:r>
              <a:rPr lang="en-US" sz="2800" dirty="0"/>
              <a:t>The Effects of Sanctuary Policies on Crime and the Economy</a:t>
            </a:r>
            <a:br>
              <a:rPr lang="en-US" sz="2800" dirty="0"/>
            </a:br>
            <a:br>
              <a:rPr lang="en-US" sz="2800" dirty="0"/>
            </a:br>
            <a:r>
              <a:rPr lang="en-US" sz="2000" dirty="0"/>
              <a:t>By Tom Wong</a:t>
            </a:r>
            <a:endParaRPr lang="en-US" sz="2800" dirty="0"/>
          </a:p>
        </p:txBody>
      </p:sp>
      <p:sp>
        <p:nvSpPr>
          <p:cNvPr id="6" name="Content Placeholder 5">
            <a:extLst>
              <a:ext uri="{FF2B5EF4-FFF2-40B4-BE49-F238E27FC236}">
                <a16:creationId xmlns:a16="http://schemas.microsoft.com/office/drawing/2014/main" id="{7893B009-1F84-41BE-BBF0-220B9E794830}"/>
              </a:ext>
            </a:extLst>
          </p:cNvPr>
          <p:cNvSpPr>
            <a:spLocks noGrp="1"/>
          </p:cNvSpPr>
          <p:nvPr>
            <p:ph idx="1"/>
          </p:nvPr>
        </p:nvSpPr>
        <p:spPr>
          <a:xfrm>
            <a:off x="6066692" y="2057400"/>
            <a:ext cx="5029200" cy="4038600"/>
          </a:xfrm>
        </p:spPr>
        <p:txBody>
          <a:bodyPr>
            <a:normAutofit/>
          </a:bodyPr>
          <a:lstStyle/>
          <a:p>
            <a:pPr marL="0" indent="0">
              <a:lnSpc>
                <a:spcPct val="90000"/>
              </a:lnSpc>
              <a:buNone/>
            </a:pPr>
            <a:endParaRPr lang="en-US" sz="2000" dirty="0"/>
          </a:p>
          <a:p>
            <a:pPr>
              <a:lnSpc>
                <a:spcPct val="90000"/>
              </a:lnSpc>
            </a:pPr>
            <a:r>
              <a:rPr lang="en-US" sz="2000" dirty="0"/>
              <a:t>Sanctuary counties have lower crime rates than comparable </a:t>
            </a:r>
            <a:r>
              <a:rPr lang="en-US" sz="2000" dirty="0" err="1"/>
              <a:t>nonsanctuary</a:t>
            </a:r>
            <a:r>
              <a:rPr lang="en-US" sz="2000" dirty="0"/>
              <a:t> counties. </a:t>
            </a:r>
          </a:p>
          <a:p>
            <a:pPr>
              <a:lnSpc>
                <a:spcPct val="90000"/>
              </a:lnSpc>
            </a:pPr>
            <a:endParaRPr lang="en-US" sz="2000" dirty="0"/>
          </a:p>
          <a:p>
            <a:pPr>
              <a:lnSpc>
                <a:spcPct val="90000"/>
              </a:lnSpc>
            </a:pPr>
            <a:r>
              <a:rPr lang="en-US" sz="2000" dirty="0"/>
              <a:t>Local economies are stronger in sanctuary counties compared to </a:t>
            </a:r>
            <a:r>
              <a:rPr lang="en-US" sz="2000" dirty="0" err="1"/>
              <a:t>nonsanctuary</a:t>
            </a:r>
            <a:r>
              <a:rPr lang="en-US" sz="2000" dirty="0"/>
              <a:t> counties. </a:t>
            </a:r>
          </a:p>
          <a:p>
            <a:pPr>
              <a:lnSpc>
                <a:spcPct val="90000"/>
              </a:lnSpc>
            </a:pPr>
            <a:endParaRPr lang="en-US" sz="2000" dirty="0"/>
          </a:p>
          <a:p>
            <a:pPr>
              <a:lnSpc>
                <a:spcPct val="90000"/>
              </a:lnSpc>
            </a:pPr>
            <a:r>
              <a:rPr lang="en-US" sz="2000" dirty="0"/>
              <a:t>Sanctuary counties are keeping families together, strengthening local economies.</a:t>
            </a:r>
          </a:p>
          <a:p>
            <a:pPr>
              <a:lnSpc>
                <a:spcPct val="90000"/>
              </a:lnSpc>
            </a:pPr>
            <a:endParaRPr lang="en-US" sz="2000" dirty="0"/>
          </a:p>
        </p:txBody>
      </p:sp>
    </p:spTree>
    <p:extLst>
      <p:ext uri="{BB962C8B-B14F-4D97-AF65-F5344CB8AC3E}">
        <p14:creationId xmlns:p14="http://schemas.microsoft.com/office/powerpoint/2010/main" val="347321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A10B-07E8-4296-9F7F-4627986CE8C3}"/>
              </a:ext>
            </a:extLst>
          </p:cNvPr>
          <p:cNvSpPr>
            <a:spLocks noGrp="1"/>
          </p:cNvSpPr>
          <p:nvPr>
            <p:ph type="title"/>
          </p:nvPr>
        </p:nvSpPr>
        <p:spPr/>
        <p:txBody>
          <a:bodyPr>
            <a:normAutofit fontScale="90000"/>
          </a:bodyPr>
          <a:lstStyle/>
          <a:p>
            <a:r>
              <a:rPr lang="en-US" dirty="0"/>
              <a:t>The Negative Consequences of Entangling Local Policing in Immigration Enforcement</a:t>
            </a:r>
          </a:p>
        </p:txBody>
      </p:sp>
      <p:sp>
        <p:nvSpPr>
          <p:cNvPr id="3" name="Content Placeholder 2">
            <a:extLst>
              <a:ext uri="{FF2B5EF4-FFF2-40B4-BE49-F238E27FC236}">
                <a16:creationId xmlns:a16="http://schemas.microsoft.com/office/drawing/2014/main" id="{E63D5D18-B94B-471C-A933-0F622378DEDF}"/>
              </a:ext>
            </a:extLst>
          </p:cNvPr>
          <p:cNvSpPr>
            <a:spLocks noGrp="1"/>
          </p:cNvSpPr>
          <p:nvPr>
            <p:ph idx="1"/>
          </p:nvPr>
        </p:nvSpPr>
        <p:spPr>
          <a:xfrm>
            <a:off x="677334" y="2160589"/>
            <a:ext cx="8847666" cy="3880773"/>
          </a:xfrm>
        </p:spPr>
        <p:txBody>
          <a:bodyPr>
            <a:normAutofit lnSpcReduction="10000"/>
          </a:bodyPr>
          <a:lstStyle/>
          <a:p>
            <a:r>
              <a:rPr lang="en-US" sz="2000" dirty="0"/>
              <a:t>LAPD: 2016 </a:t>
            </a:r>
            <a:r>
              <a:rPr lang="en-US" sz="2000" dirty="0">
                <a:sym typeface="Wingdings" panose="05000000000000000000" pitchFamily="2" charset="2"/>
              </a:rPr>
              <a:t> 2017, Latinos reported rape ⬇️ 25%; spousal abuse ⬇️ 10%</a:t>
            </a:r>
          </a:p>
          <a:p>
            <a:r>
              <a:rPr lang="en-US" sz="2000" dirty="0">
                <a:sym typeface="Wingdings" panose="05000000000000000000" pitchFamily="2" charset="2"/>
              </a:rPr>
              <a:t>Houston: Q1 2016  Q1 2017, Latinos reported rape ⬇️ 43%; non-Latinos ⬇️ 8.2%</a:t>
            </a:r>
          </a:p>
          <a:p>
            <a:r>
              <a:rPr lang="en-US" sz="2000" dirty="0">
                <a:sym typeface="Wingdings" panose="05000000000000000000" pitchFamily="2" charset="2"/>
              </a:rPr>
              <a:t>Philadelphia, Denver: Q1 2016  Q1 2017, crime reports disproportionately ⬇️ for Latinos, not non-Latinos</a:t>
            </a:r>
            <a:br>
              <a:rPr lang="en-US" dirty="0">
                <a:sym typeface="Wingdings" panose="05000000000000000000" pitchFamily="2" charset="2"/>
              </a:rPr>
            </a:br>
            <a:endParaRPr lang="en-US" dirty="0">
              <a:sym typeface="Wingdings" panose="05000000000000000000" pitchFamily="2" charset="2"/>
            </a:endParaRPr>
          </a:p>
          <a:p>
            <a:pPr marL="0" indent="0">
              <a:buNone/>
            </a:pPr>
            <a:r>
              <a:rPr lang="en-US" sz="2400" dirty="0"/>
              <a:t>"Criminals understand that, and they will feel emboldened to commit crimes against the immigrant community without fear of being held accountable because they know they won't call police… It creates a haven for crime." (August 2017)</a:t>
            </a:r>
          </a:p>
          <a:p>
            <a:pPr marL="0" indent="0">
              <a:buNone/>
            </a:pPr>
            <a:r>
              <a:rPr lang="en-US" dirty="0"/>
              <a:t>											- Austin Police Chief Brian Manley</a:t>
            </a:r>
          </a:p>
        </p:txBody>
      </p:sp>
    </p:spTree>
    <p:extLst>
      <p:ext uri="{BB962C8B-B14F-4D97-AF65-F5344CB8AC3E}">
        <p14:creationId xmlns:p14="http://schemas.microsoft.com/office/powerpoint/2010/main" val="3611554998"/>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1334</TotalTime>
  <Words>1964</Words>
  <Application>Microsoft Office PowerPoint</Application>
  <PresentationFormat>Widescreen</PresentationFormat>
  <Paragraphs>142</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Trebuchet MS</vt:lpstr>
      <vt:lpstr>Wingdings</vt:lpstr>
      <vt:lpstr>Wingdings 3</vt:lpstr>
      <vt:lpstr>Facet</vt:lpstr>
      <vt:lpstr>Austin as a Welcoming City: Local Responses to Federal Immigration Policy    Center for American Progress</vt:lpstr>
      <vt:lpstr>Economic Impacts of Removing Unauthorized Immigrant Workers </vt:lpstr>
      <vt:lpstr>Economic Impact on Texas of mass deportation</vt:lpstr>
      <vt:lpstr>Yearly Survey of DACA Recipients (2015-2017)  By Tom K. Wong </vt:lpstr>
      <vt:lpstr>Dream Act – Texas in Focus</vt:lpstr>
      <vt:lpstr>Temporary Protected Status (TPS)</vt:lpstr>
      <vt:lpstr>TPS Holders in Texas </vt:lpstr>
      <vt:lpstr>The Effects of Sanctuary Policies on Crime and the Economy  By Tom Wong</vt:lpstr>
      <vt:lpstr>The Negative Consequences of Entangling Local Policing in Immigration Enforcement</vt:lpstr>
      <vt:lpstr>What’s at Stake: Immigrant Impacts in 287(g) Jurisdictions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Policy Work at the Center for American Progress</dc:title>
  <dc:creator>Silva Mathema</dc:creator>
  <cp:lastModifiedBy>Jenny Hunter</cp:lastModifiedBy>
  <cp:revision>17</cp:revision>
  <dcterms:created xsi:type="dcterms:W3CDTF">2018-04-04T20:57:52Z</dcterms:created>
  <dcterms:modified xsi:type="dcterms:W3CDTF">2018-04-12T22:06:17Z</dcterms:modified>
</cp:coreProperties>
</file>