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Lst>
  <p:notesMasterIdLst>
    <p:notesMasterId r:id="rId19"/>
  </p:notesMasterIdLst>
  <p:sldIdLst>
    <p:sldId id="256" r:id="rId2"/>
    <p:sldId id="260" r:id="rId3"/>
    <p:sldId id="257" r:id="rId4"/>
    <p:sldId id="259" r:id="rId5"/>
    <p:sldId id="258" r:id="rId6"/>
    <p:sldId id="264" r:id="rId7"/>
    <p:sldId id="263" r:id="rId8"/>
    <p:sldId id="261" r:id="rId9"/>
    <p:sldId id="271" r:id="rId10"/>
    <p:sldId id="273" r:id="rId11"/>
    <p:sldId id="270" r:id="rId12"/>
    <p:sldId id="265" r:id="rId13"/>
    <p:sldId id="266" r:id="rId14"/>
    <p:sldId id="268" r:id="rId15"/>
    <p:sldId id="262" r:id="rId16"/>
    <p:sldId id="269"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4" autoAdjust="0"/>
    <p:restoredTop sz="94660"/>
  </p:normalViewPr>
  <p:slideViewPr>
    <p:cSldViewPr snapToGrid="0">
      <p:cViewPr varScale="1">
        <p:scale>
          <a:sx n="65" d="100"/>
          <a:sy n="65" d="100"/>
        </p:scale>
        <p:origin x="4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C62B3-B464-473B-9590-953E4A5BDCE7}"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4DBCC-56C7-40C0-8987-2573598817EF}" type="slidenum">
              <a:rPr lang="en-US" smtClean="0"/>
              <a:t>‹#›</a:t>
            </a:fld>
            <a:endParaRPr lang="en-US"/>
          </a:p>
        </p:txBody>
      </p:sp>
    </p:spTree>
    <p:extLst>
      <p:ext uri="{BB962C8B-B14F-4D97-AF65-F5344CB8AC3E}">
        <p14:creationId xmlns:p14="http://schemas.microsoft.com/office/powerpoint/2010/main" val="177297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4DBCC-56C7-40C0-8987-2573598817EF}" type="slidenum">
              <a:rPr lang="en-US" smtClean="0"/>
              <a:t>5</a:t>
            </a:fld>
            <a:endParaRPr lang="en-US"/>
          </a:p>
        </p:txBody>
      </p:sp>
    </p:spTree>
    <p:extLst>
      <p:ext uri="{BB962C8B-B14F-4D97-AF65-F5344CB8AC3E}">
        <p14:creationId xmlns:p14="http://schemas.microsoft.com/office/powerpoint/2010/main" val="50550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proper</a:t>
            </a:r>
            <a:r>
              <a:rPr lang="en-US" baseline="0" dirty="0"/>
              <a:t> names. Only four options. Can be MUCH longer.</a:t>
            </a:r>
            <a:endParaRPr lang="en-US" dirty="0"/>
          </a:p>
        </p:txBody>
      </p:sp>
      <p:sp>
        <p:nvSpPr>
          <p:cNvPr id="4" name="Slide Number Placeholder 3"/>
          <p:cNvSpPr>
            <a:spLocks noGrp="1"/>
          </p:cNvSpPr>
          <p:nvPr>
            <p:ph type="sldNum" sz="quarter" idx="10"/>
          </p:nvPr>
        </p:nvSpPr>
        <p:spPr/>
        <p:txBody>
          <a:bodyPr/>
          <a:lstStyle/>
          <a:p>
            <a:fld id="{D124DBCC-56C7-40C0-8987-2573598817EF}" type="slidenum">
              <a:rPr lang="en-US" smtClean="0"/>
              <a:t>7</a:t>
            </a:fld>
            <a:endParaRPr lang="en-US"/>
          </a:p>
        </p:txBody>
      </p:sp>
    </p:spTree>
    <p:extLst>
      <p:ext uri="{BB962C8B-B14F-4D97-AF65-F5344CB8AC3E}">
        <p14:creationId xmlns:p14="http://schemas.microsoft.com/office/powerpoint/2010/main" val="368846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4DBCC-56C7-40C0-8987-2573598817EF}" type="slidenum">
              <a:rPr lang="en-US" smtClean="0"/>
              <a:t>13</a:t>
            </a:fld>
            <a:endParaRPr lang="en-US"/>
          </a:p>
        </p:txBody>
      </p:sp>
    </p:spTree>
    <p:extLst>
      <p:ext uri="{BB962C8B-B14F-4D97-AF65-F5344CB8AC3E}">
        <p14:creationId xmlns:p14="http://schemas.microsoft.com/office/powerpoint/2010/main" val="3787652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98DBF3ED-02A0-4FDA-9F5E-17B7164C06A0}" type="datetimeFigureOut">
              <a:rPr lang="en-US" smtClean="0"/>
              <a:t>3/25/2019</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F738629C-D45E-4CFA-818A-3BC429EE0EC6}" type="slidenum">
              <a:rPr lang="en-US" smtClean="0"/>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17952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DBF3ED-02A0-4FDA-9F5E-17B7164C06A0}"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8629C-D45E-4CFA-818A-3BC429EE0EC6}" type="slidenum">
              <a:rPr lang="en-US" smtClean="0"/>
              <a:t>‹#›</a:t>
            </a:fld>
            <a:endParaRPr lang="en-US"/>
          </a:p>
        </p:txBody>
      </p:sp>
    </p:spTree>
    <p:extLst>
      <p:ext uri="{BB962C8B-B14F-4D97-AF65-F5344CB8AC3E}">
        <p14:creationId xmlns:p14="http://schemas.microsoft.com/office/powerpoint/2010/main" val="2870541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98DBF3ED-02A0-4FDA-9F5E-17B7164C06A0}" type="datetimeFigureOut">
              <a:rPr lang="en-US" smtClean="0"/>
              <a:t>3/25/2019</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a:p>
        </p:txBody>
      </p:sp>
      <p:sp>
        <p:nvSpPr>
          <p:cNvPr id="6" name="Slide Number Placeholder 5"/>
          <p:cNvSpPr>
            <a:spLocks noGrp="1"/>
          </p:cNvSpPr>
          <p:nvPr>
            <p:ph type="sldNum" sz="quarter" idx="12"/>
          </p:nvPr>
        </p:nvSpPr>
        <p:spPr>
          <a:xfrm>
            <a:off x="11784011" y="5607592"/>
            <a:ext cx="407988" cy="365125"/>
          </a:xfrm>
        </p:spPr>
        <p:txBody>
          <a:bodyPr/>
          <a:lstStyle/>
          <a:p>
            <a:fld id="{F738629C-D45E-4CFA-818A-3BC429EE0EC6}"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244146"/>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DBF3ED-02A0-4FDA-9F5E-17B7164C06A0}"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8629C-D45E-4CFA-818A-3BC429EE0EC6}" type="slidenum">
              <a:rPr lang="en-US" smtClean="0"/>
              <a:t>‹#›</a:t>
            </a:fld>
            <a:endParaRPr lang="en-US"/>
          </a:p>
        </p:txBody>
      </p:sp>
    </p:spTree>
    <p:extLst>
      <p:ext uri="{BB962C8B-B14F-4D97-AF65-F5344CB8AC3E}">
        <p14:creationId xmlns:p14="http://schemas.microsoft.com/office/powerpoint/2010/main" val="328963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98DBF3ED-02A0-4FDA-9F5E-17B7164C06A0}" type="datetimeFigureOut">
              <a:rPr lang="en-US" smtClean="0"/>
              <a:t>3/25/2019</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F738629C-D45E-4CFA-818A-3BC429EE0EC6}" type="slidenum">
              <a:rPr lang="en-US" smtClean="0"/>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939304"/>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DBF3ED-02A0-4FDA-9F5E-17B7164C06A0}"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8629C-D45E-4CFA-818A-3BC429EE0EC6}" type="slidenum">
              <a:rPr lang="en-US" smtClean="0"/>
              <a:t>‹#›</a:t>
            </a:fld>
            <a:endParaRPr lang="en-US"/>
          </a:p>
        </p:txBody>
      </p:sp>
    </p:spTree>
    <p:extLst>
      <p:ext uri="{BB962C8B-B14F-4D97-AF65-F5344CB8AC3E}">
        <p14:creationId xmlns:p14="http://schemas.microsoft.com/office/powerpoint/2010/main" val="197566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DBF3ED-02A0-4FDA-9F5E-17B7164C06A0}"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38629C-D45E-4CFA-818A-3BC429EE0EC6}" type="slidenum">
              <a:rPr lang="en-US" smtClean="0"/>
              <a:t>‹#›</a:t>
            </a:fld>
            <a:endParaRPr lang="en-US"/>
          </a:p>
        </p:txBody>
      </p:sp>
    </p:spTree>
    <p:extLst>
      <p:ext uri="{BB962C8B-B14F-4D97-AF65-F5344CB8AC3E}">
        <p14:creationId xmlns:p14="http://schemas.microsoft.com/office/powerpoint/2010/main" val="262842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DBF3ED-02A0-4FDA-9F5E-17B7164C06A0}"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8629C-D45E-4CFA-818A-3BC429EE0EC6}" type="slidenum">
              <a:rPr lang="en-US" smtClean="0"/>
              <a:t>‹#›</a:t>
            </a:fld>
            <a:endParaRPr lang="en-US"/>
          </a:p>
        </p:txBody>
      </p:sp>
    </p:spTree>
    <p:extLst>
      <p:ext uri="{BB962C8B-B14F-4D97-AF65-F5344CB8AC3E}">
        <p14:creationId xmlns:p14="http://schemas.microsoft.com/office/powerpoint/2010/main" val="343281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BF3ED-02A0-4FDA-9F5E-17B7164C06A0}"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8629C-D45E-4CFA-818A-3BC429EE0EC6}" type="slidenum">
              <a:rPr lang="en-US" smtClean="0"/>
              <a:t>‹#›</a:t>
            </a:fld>
            <a:endParaRPr lang="en-US"/>
          </a:p>
        </p:txBody>
      </p:sp>
    </p:spTree>
    <p:extLst>
      <p:ext uri="{BB962C8B-B14F-4D97-AF65-F5344CB8AC3E}">
        <p14:creationId xmlns:p14="http://schemas.microsoft.com/office/powerpoint/2010/main" val="16540910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DBF3ED-02A0-4FDA-9F5E-17B7164C06A0}"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8629C-D45E-4CFA-818A-3BC429EE0EC6}" type="slidenum">
              <a:rPr lang="en-US" smtClean="0"/>
              <a:t>‹#›</a:t>
            </a:fld>
            <a:endParaRPr lang="en-US"/>
          </a:p>
        </p:txBody>
      </p:sp>
    </p:spTree>
    <p:extLst>
      <p:ext uri="{BB962C8B-B14F-4D97-AF65-F5344CB8AC3E}">
        <p14:creationId xmlns:p14="http://schemas.microsoft.com/office/powerpoint/2010/main" val="40660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DBF3ED-02A0-4FDA-9F5E-17B7164C06A0}"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8629C-D45E-4CFA-818A-3BC429EE0EC6}" type="slidenum">
              <a:rPr lang="en-US" smtClean="0"/>
              <a:t>‹#›</a:t>
            </a:fld>
            <a:endParaRPr lang="en-US"/>
          </a:p>
        </p:txBody>
      </p:sp>
    </p:spTree>
    <p:extLst>
      <p:ext uri="{BB962C8B-B14F-4D97-AF65-F5344CB8AC3E}">
        <p14:creationId xmlns:p14="http://schemas.microsoft.com/office/powerpoint/2010/main" val="306644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98DBF3ED-02A0-4FDA-9F5E-17B7164C06A0}" type="datetimeFigureOut">
              <a:rPr lang="en-US" smtClean="0"/>
              <a:t>3/25/2019</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F738629C-D45E-4CFA-818A-3BC429EE0EC6}" type="slidenum">
              <a:rPr lang="en-US" smtClean="0"/>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347288"/>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SH-w9OD7Ll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bar exam is coming.</a:t>
            </a:r>
          </a:p>
        </p:txBody>
      </p:sp>
      <p:sp>
        <p:nvSpPr>
          <p:cNvPr id="3" name="Subtitle 2"/>
          <p:cNvSpPr>
            <a:spLocks noGrp="1"/>
          </p:cNvSpPr>
          <p:nvPr>
            <p:ph type="subTitle" idx="1"/>
          </p:nvPr>
        </p:nvSpPr>
        <p:spPr/>
        <p:txBody>
          <a:bodyPr/>
          <a:lstStyle/>
          <a:p>
            <a:r>
              <a:rPr lang="en-US" dirty="0"/>
              <a:t>You can do it!</a:t>
            </a:r>
          </a:p>
        </p:txBody>
      </p:sp>
    </p:spTree>
    <p:extLst>
      <p:ext uri="{BB962C8B-B14F-4D97-AF65-F5344CB8AC3E}">
        <p14:creationId xmlns:p14="http://schemas.microsoft.com/office/powerpoint/2010/main" val="2134598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your Fight Song.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477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Summer Prep</a:t>
            </a:r>
          </a:p>
        </p:txBody>
      </p:sp>
      <p:sp>
        <p:nvSpPr>
          <p:cNvPr id="3" name="Content Placeholder 2"/>
          <p:cNvSpPr>
            <a:spLocks noGrp="1"/>
          </p:cNvSpPr>
          <p:nvPr>
            <p:ph idx="1"/>
          </p:nvPr>
        </p:nvSpPr>
        <p:spPr/>
        <p:txBody>
          <a:bodyPr/>
          <a:lstStyle/>
          <a:p>
            <a:r>
              <a:rPr lang="en-US" dirty="0"/>
              <a:t>Bar class will likely start after exams but before the Sunflower Ceremony (Themis and Kaplan do; </a:t>
            </a:r>
            <a:r>
              <a:rPr lang="en-US" dirty="0" err="1"/>
              <a:t>BarBri</a:t>
            </a:r>
            <a:r>
              <a:rPr lang="en-US" dirty="0"/>
              <a:t> likely).</a:t>
            </a:r>
          </a:p>
          <a:p>
            <a:r>
              <a:rPr lang="en-US" dirty="0"/>
              <a:t>Everything your bar prep company tells you to. SERIOUSLY.</a:t>
            </a:r>
          </a:p>
          <a:p>
            <a:r>
              <a:rPr lang="en-US" dirty="0"/>
              <a:t>Start memorizing early.</a:t>
            </a:r>
          </a:p>
          <a:p>
            <a:r>
              <a:rPr lang="en-US" dirty="0"/>
              <a:t>Give yourself work hours; be flexible.</a:t>
            </a:r>
          </a:p>
          <a:p>
            <a:pPr lvl="1"/>
            <a:r>
              <a:rPr lang="en-US" dirty="0"/>
              <a:t>Typical day includes lecture, review, practice essays, practice MBE</a:t>
            </a:r>
          </a:p>
          <a:p>
            <a:r>
              <a:rPr lang="en-US" dirty="0"/>
              <a:t>Do questions under time restrictions; bar takers are often surprised by how quickly the time goes.</a:t>
            </a:r>
          </a:p>
          <a:p>
            <a:r>
              <a:rPr lang="en-US" dirty="0"/>
              <a:t>Be a person.</a:t>
            </a:r>
          </a:p>
          <a:p>
            <a:r>
              <a:rPr lang="en-US" dirty="0"/>
              <a:t>Stop by the law school for our bar study pizza lunches! </a:t>
            </a:r>
          </a:p>
        </p:txBody>
      </p:sp>
    </p:spTree>
    <p:extLst>
      <p:ext uri="{BB962C8B-B14F-4D97-AF65-F5344CB8AC3E}">
        <p14:creationId xmlns:p14="http://schemas.microsoft.com/office/powerpoint/2010/main" val="199873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 v. Fail</a:t>
            </a:r>
          </a:p>
        </p:txBody>
      </p:sp>
      <p:sp>
        <p:nvSpPr>
          <p:cNvPr id="3" name="Content Placeholder 2"/>
          <p:cNvSpPr>
            <a:spLocks noGrp="1"/>
          </p:cNvSpPr>
          <p:nvPr>
            <p:ph idx="1"/>
          </p:nvPr>
        </p:nvSpPr>
        <p:spPr/>
        <p:txBody>
          <a:bodyPr/>
          <a:lstStyle/>
          <a:p>
            <a:r>
              <a:rPr lang="en-US" dirty="0"/>
              <a:t>Passers spent, on average, 433 hours studying</a:t>
            </a:r>
          </a:p>
          <a:p>
            <a:r>
              <a:rPr lang="en-US" dirty="0"/>
              <a:t>Those who failed spent 349 hours.</a:t>
            </a:r>
          </a:p>
          <a:p>
            <a:r>
              <a:rPr lang="en-US" dirty="0"/>
              <a:t>Knowledge is power.</a:t>
            </a:r>
          </a:p>
          <a:p>
            <a:endParaRPr lang="en-US" dirty="0"/>
          </a:p>
        </p:txBody>
      </p:sp>
    </p:spTree>
    <p:extLst>
      <p:ext uri="{BB962C8B-B14F-4D97-AF65-F5344CB8AC3E}">
        <p14:creationId xmlns:p14="http://schemas.microsoft.com/office/powerpoint/2010/main" val="106221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009" y="374469"/>
            <a:ext cx="9929088" cy="646331"/>
          </a:xfrm>
          <a:prstGeom prst="rect">
            <a:avLst/>
          </a:prstGeom>
          <a:noFill/>
        </p:spPr>
        <p:txBody>
          <a:bodyPr wrap="square" rtlCol="0">
            <a:spAutoFit/>
          </a:bodyPr>
          <a:lstStyle/>
          <a:p>
            <a:r>
              <a:rPr lang="en-US" b="1" dirty="0"/>
              <a:t>Average Estimated Daily TIME (IN HOURS) for COMPLETED Assignments by Assignment Category</a:t>
            </a:r>
          </a:p>
          <a:p>
            <a:pPr algn="ctr"/>
            <a:r>
              <a:rPr lang="en-US" b="1" dirty="0"/>
              <a:t>TEXAS – Comparison (from </a:t>
            </a:r>
            <a:r>
              <a:rPr lang="en-US" b="1" dirty="0" err="1"/>
              <a:t>BarBri</a:t>
            </a:r>
            <a:r>
              <a:rPr lang="en-US" b="1" dirty="0"/>
              <a:t>)</a:t>
            </a:r>
            <a:endParaRPr lang="en-US" dirty="0"/>
          </a:p>
        </p:txBody>
      </p:sp>
      <p:pic>
        <p:nvPicPr>
          <p:cNvPr id="6" name="Picture 5"/>
          <p:cNvPicPr>
            <a:picLocks noChangeAspect="1"/>
          </p:cNvPicPr>
          <p:nvPr/>
        </p:nvPicPr>
        <p:blipFill>
          <a:blip r:embed="rId3"/>
          <a:stretch>
            <a:fillRect/>
          </a:stretch>
        </p:blipFill>
        <p:spPr>
          <a:xfrm>
            <a:off x="-57080" y="988275"/>
            <a:ext cx="6800951" cy="3561424"/>
          </a:xfrm>
          <a:prstGeom prst="rect">
            <a:avLst/>
          </a:prstGeom>
        </p:spPr>
      </p:pic>
      <p:pic>
        <p:nvPicPr>
          <p:cNvPr id="7" name="Picture 6"/>
          <p:cNvPicPr>
            <a:picLocks noChangeAspect="1"/>
          </p:cNvPicPr>
          <p:nvPr/>
        </p:nvPicPr>
        <p:blipFill>
          <a:blip r:embed="rId4"/>
          <a:stretch>
            <a:fillRect/>
          </a:stretch>
        </p:blipFill>
        <p:spPr>
          <a:xfrm>
            <a:off x="6438900" y="1020801"/>
            <a:ext cx="6738842" cy="3528899"/>
          </a:xfrm>
          <a:prstGeom prst="rect">
            <a:avLst/>
          </a:prstGeom>
        </p:spPr>
      </p:pic>
      <p:sp>
        <p:nvSpPr>
          <p:cNvPr id="8" name="TextBox 7"/>
          <p:cNvSpPr txBox="1"/>
          <p:nvPr/>
        </p:nvSpPr>
        <p:spPr>
          <a:xfrm>
            <a:off x="1714500" y="1238250"/>
            <a:ext cx="1304925" cy="369332"/>
          </a:xfrm>
          <a:prstGeom prst="rect">
            <a:avLst/>
          </a:prstGeom>
          <a:noFill/>
        </p:spPr>
        <p:txBody>
          <a:bodyPr wrap="square" rtlCol="0">
            <a:spAutoFit/>
          </a:bodyPr>
          <a:lstStyle/>
          <a:p>
            <a:r>
              <a:rPr lang="en-US" dirty="0"/>
              <a:t>Passed</a:t>
            </a:r>
          </a:p>
        </p:txBody>
      </p:sp>
      <p:sp>
        <p:nvSpPr>
          <p:cNvPr id="9" name="TextBox 8"/>
          <p:cNvSpPr txBox="1"/>
          <p:nvPr/>
        </p:nvSpPr>
        <p:spPr>
          <a:xfrm>
            <a:off x="8120067" y="1238250"/>
            <a:ext cx="1528758" cy="369332"/>
          </a:xfrm>
          <a:prstGeom prst="rect">
            <a:avLst/>
          </a:prstGeom>
          <a:noFill/>
        </p:spPr>
        <p:txBody>
          <a:bodyPr wrap="square" rtlCol="0">
            <a:spAutoFit/>
          </a:bodyPr>
          <a:lstStyle/>
          <a:p>
            <a:r>
              <a:rPr lang="en-US" dirty="0"/>
              <a:t>Did not pass</a:t>
            </a:r>
          </a:p>
        </p:txBody>
      </p:sp>
      <p:sp>
        <p:nvSpPr>
          <p:cNvPr id="10" name="TextBox 9"/>
          <p:cNvSpPr txBox="1"/>
          <p:nvPr/>
        </p:nvSpPr>
        <p:spPr>
          <a:xfrm>
            <a:off x="704850" y="4549700"/>
            <a:ext cx="10572750" cy="1477328"/>
          </a:xfrm>
          <a:prstGeom prst="rect">
            <a:avLst/>
          </a:prstGeom>
          <a:noFill/>
        </p:spPr>
        <p:txBody>
          <a:bodyPr wrap="square" rtlCol="0">
            <a:spAutoFit/>
          </a:bodyPr>
          <a:lstStyle/>
          <a:p>
            <a:r>
              <a:rPr lang="en-US" dirty="0"/>
              <a:t>Passers did the following:</a:t>
            </a:r>
          </a:p>
          <a:p>
            <a:pPr marL="342900" indent="-342900">
              <a:buAutoNum type="arabicPeriod"/>
            </a:pPr>
            <a:r>
              <a:rPr lang="en-US" dirty="0"/>
              <a:t>More time on lectures</a:t>
            </a:r>
          </a:p>
          <a:p>
            <a:pPr marL="342900" indent="-342900">
              <a:buAutoNum type="arabicPeriod"/>
            </a:pPr>
            <a:r>
              <a:rPr lang="en-US" dirty="0"/>
              <a:t>Took mock MBE seriously</a:t>
            </a:r>
          </a:p>
          <a:p>
            <a:pPr marL="342900" indent="-342900">
              <a:buAutoNum type="arabicPeriod"/>
            </a:pPr>
            <a:r>
              <a:rPr lang="en-US" dirty="0"/>
              <a:t>Spent much more time on MBE practice</a:t>
            </a:r>
          </a:p>
          <a:p>
            <a:pPr marL="342900" indent="-342900">
              <a:buAutoNum type="arabicPeriod"/>
            </a:pPr>
            <a:endParaRPr lang="en-US" dirty="0"/>
          </a:p>
        </p:txBody>
      </p:sp>
      <p:sp>
        <p:nvSpPr>
          <p:cNvPr id="12" name="Up Arrow 11"/>
          <p:cNvSpPr/>
          <p:nvPr/>
        </p:nvSpPr>
        <p:spPr>
          <a:xfrm>
            <a:off x="10782300" y="3590925"/>
            <a:ext cx="495300" cy="14382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296525" y="5029200"/>
            <a:ext cx="1733550" cy="1477328"/>
          </a:xfrm>
          <a:prstGeom prst="rect">
            <a:avLst/>
          </a:prstGeom>
          <a:noFill/>
        </p:spPr>
        <p:txBody>
          <a:bodyPr wrap="square" rtlCol="0">
            <a:spAutoFit/>
          </a:bodyPr>
          <a:lstStyle/>
          <a:p>
            <a:r>
              <a:rPr lang="en-US" dirty="0"/>
              <a:t>This dip is a problem. This is the weekend before the exam.</a:t>
            </a:r>
          </a:p>
        </p:txBody>
      </p:sp>
    </p:spTree>
    <p:extLst>
      <p:ext uri="{BB962C8B-B14F-4D97-AF65-F5344CB8AC3E}">
        <p14:creationId xmlns:p14="http://schemas.microsoft.com/office/powerpoint/2010/main" val="247046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324629"/>
            <a:ext cx="10058400" cy="5656564"/>
          </a:xfrm>
          <a:prstGeom prst="rect">
            <a:avLst/>
          </a:prstGeom>
        </p:spPr>
      </p:pic>
    </p:spTree>
    <p:extLst>
      <p:ext uri="{BB962C8B-B14F-4D97-AF65-F5344CB8AC3E}">
        <p14:creationId xmlns:p14="http://schemas.microsoft.com/office/powerpoint/2010/main" val="3521946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678"/>
            <a:ext cx="4147930" cy="4952492"/>
          </a:xfrm>
        </p:spPr>
        <p:txBody>
          <a:bodyPr/>
          <a:lstStyle/>
          <a:p>
            <a:r>
              <a:rPr lang="en-US" dirty="0"/>
              <a:t>What about those supplemental courses?</a:t>
            </a:r>
          </a:p>
        </p:txBody>
      </p:sp>
      <p:sp>
        <p:nvSpPr>
          <p:cNvPr id="3" name="Content Placeholder 2"/>
          <p:cNvSpPr>
            <a:spLocks noGrp="1"/>
          </p:cNvSpPr>
          <p:nvPr>
            <p:ph idx="1"/>
          </p:nvPr>
        </p:nvSpPr>
        <p:spPr/>
        <p:txBody>
          <a:bodyPr/>
          <a:lstStyle/>
          <a:p>
            <a:r>
              <a:rPr lang="en-US" dirty="0"/>
              <a:t>PMBR, </a:t>
            </a:r>
            <a:r>
              <a:rPr lang="en-US" dirty="0" err="1"/>
              <a:t>Adaptibar</a:t>
            </a:r>
            <a:r>
              <a:rPr lang="en-US" dirty="0"/>
              <a:t>, etc. </a:t>
            </a:r>
          </a:p>
          <a:p>
            <a:r>
              <a:rPr lang="en-US" dirty="0"/>
              <a:t>Critical Pass flashcards</a:t>
            </a:r>
          </a:p>
          <a:p>
            <a:r>
              <a:rPr lang="en-US" dirty="0"/>
              <a:t>Released questions from the NCBE (National Conference of Bar Examiners)</a:t>
            </a:r>
          </a:p>
          <a:p>
            <a:r>
              <a:rPr lang="en-US" dirty="0"/>
              <a:t>Optional P&amp;E session </a:t>
            </a:r>
          </a:p>
          <a:p>
            <a:endParaRPr lang="en-US" dirty="0"/>
          </a:p>
        </p:txBody>
      </p:sp>
    </p:spTree>
    <p:extLst>
      <p:ext uri="{BB962C8B-B14F-4D97-AF65-F5344CB8AC3E}">
        <p14:creationId xmlns:p14="http://schemas.microsoft.com/office/powerpoint/2010/main" val="343547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will be you.</a:t>
            </a:r>
          </a:p>
        </p:txBody>
      </p:sp>
      <p:sp>
        <p:nvSpPr>
          <p:cNvPr id="3" name="Content Placeholder 2"/>
          <p:cNvSpPr>
            <a:spLocks noGrp="1"/>
          </p:cNvSpPr>
          <p:nvPr>
            <p:ph idx="1"/>
          </p:nvPr>
        </p:nvSpPr>
        <p:spPr/>
        <p:txBody>
          <a:bodyPr/>
          <a:lstStyle/>
          <a:p>
            <a:r>
              <a:rPr lang="en-US" dirty="0">
                <a:hlinkClick r:id="rId2"/>
              </a:rPr>
              <a:t>https://www.youtube.com/watch?v=SH-w9OD7LlI</a:t>
            </a:r>
            <a:r>
              <a:rPr lang="en-US" dirty="0"/>
              <a:t> </a:t>
            </a:r>
          </a:p>
        </p:txBody>
      </p:sp>
    </p:spTree>
    <p:extLst>
      <p:ext uri="{BB962C8B-B14F-4D97-AF65-F5344CB8AC3E}">
        <p14:creationId xmlns:p14="http://schemas.microsoft.com/office/powerpoint/2010/main" val="1031767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talk to some successful bar takers.</a:t>
            </a:r>
          </a:p>
        </p:txBody>
      </p:sp>
      <p:sp>
        <p:nvSpPr>
          <p:cNvPr id="4" name="Text Placeholder 3"/>
          <p:cNvSpPr>
            <a:spLocks noGrp="1"/>
          </p:cNvSpPr>
          <p:nvPr>
            <p:ph type="body" idx="1"/>
          </p:nvPr>
        </p:nvSpPr>
        <p:spPr/>
        <p:txBody>
          <a:bodyPr/>
          <a:lstStyle/>
          <a:p>
            <a:r>
              <a:rPr lang="en-US" dirty="0"/>
              <a:t>Make it real.</a:t>
            </a:r>
          </a:p>
        </p:txBody>
      </p:sp>
    </p:spTree>
    <p:extLst>
      <p:ext uri="{BB962C8B-B14F-4D97-AF65-F5344CB8AC3E}">
        <p14:creationId xmlns:p14="http://schemas.microsoft.com/office/powerpoint/2010/main" val="197829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 Exam Dates</a:t>
            </a:r>
          </a:p>
        </p:txBody>
      </p:sp>
      <p:sp>
        <p:nvSpPr>
          <p:cNvPr id="3" name="Content Placeholder 2"/>
          <p:cNvSpPr>
            <a:spLocks noGrp="1"/>
          </p:cNvSpPr>
          <p:nvPr>
            <p:ph idx="1"/>
          </p:nvPr>
        </p:nvSpPr>
        <p:spPr/>
        <p:txBody>
          <a:bodyPr/>
          <a:lstStyle/>
          <a:p>
            <a:r>
              <a:rPr lang="en-US" dirty="0"/>
              <a:t>Texas: July 30-31, &amp; Aug 1, 2019</a:t>
            </a:r>
          </a:p>
          <a:p>
            <a:pPr marL="0" indent="0">
              <a:buNone/>
            </a:pPr>
            <a:endParaRPr lang="en-US" dirty="0"/>
          </a:p>
          <a:p>
            <a:r>
              <a:rPr lang="en-US" dirty="0"/>
              <a:t>New York (UBE), California and all UBE States: July 30-31, 2019</a:t>
            </a:r>
          </a:p>
          <a:p>
            <a:pPr lvl="1"/>
            <a:r>
              <a:rPr lang="en-US" dirty="0"/>
              <a:t>NY has a separate, state specific online course and online exam in addition to the two day UBE</a:t>
            </a:r>
          </a:p>
          <a:p>
            <a:pPr lvl="1"/>
            <a:r>
              <a:rPr lang="en-US" dirty="0"/>
              <a:t>Application takes about 30 minutes; NY does character and fitness after the exam.</a:t>
            </a:r>
          </a:p>
          <a:p>
            <a:pPr lvl="1"/>
            <a:r>
              <a:rPr lang="en-US" dirty="0"/>
              <a:t>Check your jurisdiction’s rules to make sure that you are compliant.</a:t>
            </a:r>
          </a:p>
        </p:txBody>
      </p:sp>
    </p:spTree>
    <p:extLst>
      <p:ext uri="{BB962C8B-B14F-4D97-AF65-F5344CB8AC3E}">
        <p14:creationId xmlns:p14="http://schemas.microsoft.com/office/powerpoint/2010/main" val="378521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Deadlines</a:t>
            </a:r>
          </a:p>
        </p:txBody>
      </p:sp>
      <p:sp>
        <p:nvSpPr>
          <p:cNvPr id="3" name="Content Placeholder 2"/>
          <p:cNvSpPr>
            <a:spLocks noGrp="1"/>
          </p:cNvSpPr>
          <p:nvPr>
            <p:ph idx="1"/>
          </p:nvPr>
        </p:nvSpPr>
        <p:spPr/>
        <p:txBody>
          <a:bodyPr>
            <a:normAutofit/>
          </a:bodyPr>
          <a:lstStyle/>
          <a:p>
            <a:pPr marL="0" indent="0">
              <a:buNone/>
            </a:pPr>
            <a:r>
              <a:rPr lang="en-US" dirty="0"/>
              <a:t>Texas</a:t>
            </a:r>
          </a:p>
          <a:p>
            <a:pPr lvl="1"/>
            <a:r>
              <a:rPr lang="en-US" dirty="0"/>
              <a:t>February 1 was on time</a:t>
            </a:r>
          </a:p>
          <a:p>
            <a:pPr lvl="1"/>
            <a:r>
              <a:rPr lang="en-US" dirty="0"/>
              <a:t>Late deadline: April 1 ($150 late fee)</a:t>
            </a:r>
          </a:p>
          <a:p>
            <a:pPr lvl="1"/>
            <a:r>
              <a:rPr lang="en-US" dirty="0"/>
              <a:t>Final Deadline: May 1 ($300 late fee)</a:t>
            </a:r>
          </a:p>
          <a:p>
            <a:pPr marL="0" indent="0">
              <a:buNone/>
            </a:pPr>
            <a:r>
              <a:rPr lang="en-US" dirty="0"/>
              <a:t>New York</a:t>
            </a:r>
          </a:p>
          <a:p>
            <a:pPr lvl="1"/>
            <a:r>
              <a:rPr lang="en-US" dirty="0"/>
              <a:t>April 1 – 30, 2019 (no provisions for late filing)</a:t>
            </a:r>
          </a:p>
          <a:p>
            <a:pPr marL="0" indent="0">
              <a:buNone/>
            </a:pPr>
            <a:r>
              <a:rPr lang="en-US" dirty="0"/>
              <a:t>California</a:t>
            </a:r>
          </a:p>
          <a:p>
            <a:pPr lvl="1"/>
            <a:r>
              <a:rPr lang="en-US" dirty="0"/>
              <a:t>March 1-April 1 is on time</a:t>
            </a:r>
          </a:p>
          <a:p>
            <a:pPr lvl="1"/>
            <a:r>
              <a:rPr lang="en-US" dirty="0"/>
              <a:t>Final Filing Deadline: June 3 ($250 late fee)</a:t>
            </a:r>
          </a:p>
          <a:p>
            <a:pPr marL="402336" lvl="1" indent="0">
              <a:buNone/>
            </a:pPr>
            <a:endParaRPr lang="en-US" dirty="0"/>
          </a:p>
          <a:p>
            <a:pPr marL="0" indent="0">
              <a:buNone/>
            </a:pPr>
            <a:r>
              <a:rPr lang="en-US" b="1" dirty="0"/>
              <a:t>Disability accommodations</a:t>
            </a:r>
          </a:p>
          <a:p>
            <a:pPr marL="0" indent="0">
              <a:buNone/>
            </a:pPr>
            <a:endParaRPr lang="en-US" dirty="0"/>
          </a:p>
          <a:p>
            <a:pPr lvl="1"/>
            <a:endParaRPr lang="en-US" dirty="0"/>
          </a:p>
          <a:p>
            <a:pPr marL="0" indent="0">
              <a:buNone/>
            </a:pPr>
            <a:endParaRPr lang="en-US" dirty="0"/>
          </a:p>
          <a:p>
            <a:pPr lvl="2"/>
            <a:endParaRPr lang="en-US" dirty="0"/>
          </a:p>
        </p:txBody>
      </p:sp>
    </p:spTree>
    <p:extLst>
      <p:ext uri="{BB962C8B-B14F-4D97-AF65-F5344CB8AC3E}">
        <p14:creationId xmlns:p14="http://schemas.microsoft.com/office/powerpoint/2010/main" val="152144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2" y="311199"/>
            <a:ext cx="8452678" cy="4952492"/>
          </a:xfrm>
        </p:spPr>
        <p:txBody>
          <a:bodyPr/>
          <a:lstStyle/>
          <a:p>
            <a:r>
              <a:rPr lang="en-US" dirty="0"/>
              <a:t>Texas Bar Exam – 2.5 days</a:t>
            </a:r>
          </a:p>
        </p:txBody>
      </p:sp>
      <p:sp>
        <p:nvSpPr>
          <p:cNvPr id="3" name="Content Placeholder 2"/>
          <p:cNvSpPr>
            <a:spLocks noGrp="1"/>
          </p:cNvSpPr>
          <p:nvPr>
            <p:ph idx="1"/>
          </p:nvPr>
        </p:nvSpPr>
        <p:spPr>
          <a:xfrm>
            <a:off x="838200" y="1262269"/>
            <a:ext cx="10515600" cy="4775546"/>
          </a:xfrm>
        </p:spPr>
        <p:txBody>
          <a:bodyPr>
            <a:normAutofit fontScale="92500" lnSpcReduction="10000"/>
          </a:bodyPr>
          <a:lstStyle/>
          <a:p>
            <a:r>
              <a:rPr lang="en-US" dirty="0"/>
              <a:t>Day One</a:t>
            </a:r>
          </a:p>
          <a:p>
            <a:pPr lvl="1"/>
            <a:r>
              <a:rPr lang="en-US" dirty="0"/>
              <a:t>90 minute TX Civil and Criminal Procedure and Evidence (short answer)</a:t>
            </a:r>
          </a:p>
          <a:p>
            <a:pPr lvl="1"/>
            <a:r>
              <a:rPr lang="en-US" dirty="0"/>
              <a:t>90 minute Multistate Performance Test (two MPTs on UBE)</a:t>
            </a:r>
          </a:p>
          <a:p>
            <a:pPr lvl="2"/>
            <a:r>
              <a:rPr lang="en-US" dirty="0"/>
              <a:t>Closed universe exam. Practice.</a:t>
            </a:r>
          </a:p>
          <a:p>
            <a:r>
              <a:rPr lang="en-US" dirty="0"/>
              <a:t>Day Two</a:t>
            </a:r>
          </a:p>
          <a:p>
            <a:pPr lvl="1"/>
            <a:r>
              <a:rPr lang="en-US" dirty="0"/>
              <a:t>Multistate Bar Exam – two sessions, three hours each. All multiple choice. All jurisdictions except LA.</a:t>
            </a:r>
          </a:p>
          <a:p>
            <a:pPr lvl="2"/>
            <a:r>
              <a:rPr lang="en-US" dirty="0"/>
              <a:t>All 1L subjects (Con Law, </a:t>
            </a:r>
            <a:r>
              <a:rPr lang="en-US" dirty="0" err="1"/>
              <a:t>Civ</a:t>
            </a:r>
            <a:r>
              <a:rPr lang="en-US" dirty="0"/>
              <a:t> Pro, Contracts, </a:t>
            </a:r>
            <a:r>
              <a:rPr lang="en-US" dirty="0" err="1"/>
              <a:t>Crim</a:t>
            </a:r>
            <a:r>
              <a:rPr lang="en-US" dirty="0"/>
              <a:t> Law, Property and Torts) + Criminal Procedure and Evidence</a:t>
            </a:r>
          </a:p>
          <a:p>
            <a:pPr lvl="2"/>
            <a:r>
              <a:rPr lang="en-US" dirty="0"/>
              <a:t>1.8 minutes per question</a:t>
            </a:r>
          </a:p>
          <a:p>
            <a:r>
              <a:rPr lang="en-US" dirty="0"/>
              <a:t>Day Three</a:t>
            </a:r>
          </a:p>
          <a:p>
            <a:pPr lvl="1"/>
            <a:r>
              <a:rPr lang="en-US" dirty="0"/>
              <a:t>Twelve Texas Essays – two sessions, three hours each. </a:t>
            </a:r>
          </a:p>
          <a:p>
            <a:pPr lvl="2"/>
            <a:r>
              <a:rPr lang="en-US" dirty="0"/>
              <a:t>Each essay takes approximate 30 minutes. </a:t>
            </a:r>
          </a:p>
          <a:p>
            <a:pPr lvl="2"/>
            <a:r>
              <a:rPr lang="en-US" dirty="0"/>
              <a:t>Wills, BA, Family Law, UCC (Secured Credit, </a:t>
            </a:r>
            <a:r>
              <a:rPr lang="en-US" dirty="0" err="1"/>
              <a:t>Comm</a:t>
            </a:r>
            <a:r>
              <a:rPr lang="en-US" dirty="0"/>
              <a:t> Paper), Real Property (including Oil &amp; Gas), Consumer Protection, Trusts/Guardianship</a:t>
            </a:r>
          </a:p>
        </p:txBody>
      </p:sp>
    </p:spTree>
    <p:extLst>
      <p:ext uri="{BB962C8B-B14F-4D97-AF65-F5344CB8AC3E}">
        <p14:creationId xmlns:p14="http://schemas.microsoft.com/office/powerpoint/2010/main" val="201564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states</a:t>
            </a:r>
          </a:p>
        </p:txBody>
      </p:sp>
      <p:sp>
        <p:nvSpPr>
          <p:cNvPr id="3" name="Content Placeholder 2"/>
          <p:cNvSpPr>
            <a:spLocks noGrp="1"/>
          </p:cNvSpPr>
          <p:nvPr>
            <p:ph idx="1"/>
          </p:nvPr>
        </p:nvSpPr>
        <p:spPr/>
        <p:txBody>
          <a:bodyPr>
            <a:normAutofit/>
          </a:bodyPr>
          <a:lstStyle/>
          <a:p>
            <a:r>
              <a:rPr lang="en-US" dirty="0"/>
              <a:t>California Bar Exam</a:t>
            </a:r>
          </a:p>
          <a:p>
            <a:pPr lvl="1"/>
            <a:r>
              <a:rPr lang="en-US" dirty="0"/>
              <a:t>Two days – Five 1 hour essays, one MPT, MBE</a:t>
            </a:r>
          </a:p>
          <a:p>
            <a:r>
              <a:rPr lang="en-US" dirty="0"/>
              <a:t>Uniform Bar Exam</a:t>
            </a:r>
          </a:p>
          <a:p>
            <a:pPr lvl="1"/>
            <a:r>
              <a:rPr lang="en-US" dirty="0"/>
              <a:t>NY, NJ, MA, CO, WA, OR and 28 more</a:t>
            </a:r>
          </a:p>
          <a:p>
            <a:pPr lvl="1"/>
            <a:r>
              <a:rPr lang="en-US" dirty="0"/>
              <a:t>Two days; </a:t>
            </a:r>
          </a:p>
          <a:p>
            <a:pPr lvl="2"/>
            <a:r>
              <a:rPr lang="en-US" dirty="0"/>
              <a:t>Day 1 is MBE</a:t>
            </a:r>
          </a:p>
          <a:p>
            <a:pPr lvl="2"/>
            <a:r>
              <a:rPr lang="en-US" dirty="0"/>
              <a:t>Day 2</a:t>
            </a:r>
          </a:p>
          <a:p>
            <a:pPr lvl="3"/>
            <a:r>
              <a:rPr lang="en-US" dirty="0"/>
              <a:t> 2 MPTs</a:t>
            </a:r>
          </a:p>
          <a:p>
            <a:pPr lvl="3"/>
            <a:r>
              <a:rPr lang="en-US" dirty="0"/>
              <a:t>Multistate Essay Exam (MEE)</a:t>
            </a:r>
          </a:p>
          <a:p>
            <a:pPr lvl="4"/>
            <a:r>
              <a:rPr lang="en-US" dirty="0"/>
              <a:t>Six 30-minute mixed subject essays</a:t>
            </a:r>
          </a:p>
          <a:p>
            <a:pPr lvl="2"/>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422602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a:t>
            </a:r>
          </a:p>
        </p:txBody>
      </p:sp>
      <p:sp>
        <p:nvSpPr>
          <p:cNvPr id="3" name="Content Placeholder 2"/>
          <p:cNvSpPr>
            <a:spLocks noGrp="1"/>
          </p:cNvSpPr>
          <p:nvPr>
            <p:ph idx="1"/>
          </p:nvPr>
        </p:nvSpPr>
        <p:spPr/>
        <p:txBody>
          <a:bodyPr/>
          <a:lstStyle/>
          <a:p>
            <a:r>
              <a:rPr lang="en-US" dirty="0"/>
              <a:t>Texas</a:t>
            </a:r>
          </a:p>
          <a:p>
            <a:pPr lvl="1"/>
            <a:r>
              <a:rPr lang="en-US" dirty="0"/>
              <a:t>Need 675 of 1000 to pass</a:t>
            </a:r>
          </a:p>
          <a:p>
            <a:pPr lvl="2"/>
            <a:r>
              <a:rPr lang="en-US" dirty="0"/>
              <a:t>MPT is 10%</a:t>
            </a:r>
          </a:p>
          <a:p>
            <a:pPr lvl="2"/>
            <a:r>
              <a:rPr lang="en-US" dirty="0"/>
              <a:t>Short answer is 10%</a:t>
            </a:r>
          </a:p>
          <a:p>
            <a:pPr lvl="2"/>
            <a:r>
              <a:rPr lang="en-US" dirty="0"/>
              <a:t>MBE is 40%</a:t>
            </a:r>
          </a:p>
          <a:p>
            <a:pPr lvl="2"/>
            <a:r>
              <a:rPr lang="en-US" dirty="0"/>
              <a:t>TX essays are 40%</a:t>
            </a:r>
          </a:p>
          <a:p>
            <a:pPr lvl="1"/>
            <a:r>
              <a:rPr lang="en-US" dirty="0"/>
              <a:t>UBE states</a:t>
            </a:r>
          </a:p>
          <a:p>
            <a:pPr lvl="2"/>
            <a:r>
              <a:rPr lang="en-US" dirty="0"/>
              <a:t>MPT (2) is 20%</a:t>
            </a:r>
          </a:p>
          <a:p>
            <a:pPr lvl="2"/>
            <a:r>
              <a:rPr lang="en-US" dirty="0"/>
              <a:t>MEE is 30%</a:t>
            </a:r>
          </a:p>
          <a:p>
            <a:pPr lvl="2"/>
            <a:r>
              <a:rPr lang="en-US" dirty="0"/>
              <a:t>MBE is 50%</a:t>
            </a:r>
          </a:p>
          <a:p>
            <a:pPr lvl="2"/>
            <a:r>
              <a:rPr lang="en-US" dirty="0"/>
              <a:t>Cut scores for the UBE vary by state. NY is 266; AK is 280; NM is 260</a:t>
            </a:r>
          </a:p>
        </p:txBody>
      </p:sp>
    </p:spTree>
    <p:extLst>
      <p:ext uri="{BB962C8B-B14F-4D97-AF65-F5344CB8AC3E}">
        <p14:creationId xmlns:p14="http://schemas.microsoft.com/office/powerpoint/2010/main" val="309834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talk about the MBE.</a:t>
            </a:r>
          </a:p>
        </p:txBody>
      </p:sp>
      <p:sp>
        <p:nvSpPr>
          <p:cNvPr id="3" name="Content Placeholder 2"/>
          <p:cNvSpPr>
            <a:spLocks noGrp="1"/>
          </p:cNvSpPr>
          <p:nvPr>
            <p:ph idx="1"/>
          </p:nvPr>
        </p:nvSpPr>
        <p:spPr/>
        <p:txBody>
          <a:bodyPr>
            <a:normAutofit fontScale="77500" lnSpcReduction="20000"/>
          </a:bodyPr>
          <a:lstStyle/>
          <a:p>
            <a:r>
              <a:rPr lang="en-US" dirty="0"/>
              <a:t>Beware older questions.</a:t>
            </a:r>
          </a:p>
          <a:p>
            <a:r>
              <a:rPr lang="en-US" dirty="0"/>
              <a:t>PRACTICE.</a:t>
            </a:r>
          </a:p>
          <a:p>
            <a:pPr marL="0" indent="0">
              <a:lnSpc>
                <a:spcPct val="120000"/>
              </a:lnSpc>
              <a:buNone/>
            </a:pPr>
            <a:r>
              <a:rPr lang="en-US" dirty="0"/>
              <a:t>Sample question*: </a:t>
            </a:r>
          </a:p>
          <a:p>
            <a:pPr marL="0" indent="0">
              <a:lnSpc>
                <a:spcPct val="120000"/>
              </a:lnSpc>
              <a:buNone/>
            </a:pPr>
            <a:r>
              <a:rPr lang="en-US" dirty="0">
                <a:latin typeface="Times New Roman" panose="02020603050405020304" pitchFamily="18" charset="0"/>
                <a:cs typeface="Times New Roman" panose="02020603050405020304" pitchFamily="18" charset="0"/>
              </a:rPr>
              <a:t>A young man suggested to his friend that they steal a large- screen TV from a neighbor’s house. The friend was angry with the young man and decided to use the opportunity to get even with him by having him arrested. The friend said he would help, and that night, he drove the young man to the neighbor’s  house. The young man broke in while the friend remained outside. The friend called the police on his cell phone and then drove away. Police officers arrived at the scene just as the young man was carrying the TV out the back door. </a:t>
            </a:r>
          </a:p>
          <a:p>
            <a:pPr marL="0" indent="0">
              <a:lnSpc>
                <a:spcPct val="120000"/>
              </a:lnSpc>
              <a:buNone/>
            </a:pPr>
            <a:r>
              <a:rPr lang="en-US" dirty="0">
                <a:latin typeface="Times New Roman" panose="02020603050405020304" pitchFamily="18" charset="0"/>
                <a:cs typeface="Times New Roman" panose="02020603050405020304" pitchFamily="18" charset="0"/>
              </a:rPr>
              <a:t>The jurisdiction defines crimes as at common law. </a:t>
            </a:r>
          </a:p>
          <a:p>
            <a:pPr marL="0" indent="0">
              <a:lnSpc>
                <a:spcPct val="120000"/>
              </a:lnSpc>
              <a:buNone/>
            </a:pPr>
            <a:r>
              <a:rPr lang="en-US" dirty="0">
                <a:latin typeface="Times New Roman" panose="02020603050405020304" pitchFamily="18" charset="0"/>
                <a:cs typeface="Times New Roman" panose="02020603050405020304" pitchFamily="18" charset="0"/>
              </a:rPr>
              <a:t>Of what crime, if any, can the friend properly be convicted? </a:t>
            </a:r>
          </a:p>
          <a:p>
            <a:pPr marL="0" indent="0">
              <a:lnSpc>
                <a:spcPct val="120000"/>
              </a:lnSpc>
              <a:buNone/>
            </a:pPr>
            <a:r>
              <a:rPr lang="en-US" dirty="0">
                <a:latin typeface="Times New Roman" panose="02020603050405020304" pitchFamily="18" charset="0"/>
                <a:cs typeface="Times New Roman" panose="02020603050405020304" pitchFamily="18" charset="0"/>
              </a:rPr>
              <a:t>(A) No crime. </a:t>
            </a:r>
          </a:p>
          <a:p>
            <a:pPr marL="0" indent="0">
              <a:lnSpc>
                <a:spcPct val="120000"/>
              </a:lnSpc>
              <a:buNone/>
            </a:pPr>
            <a:r>
              <a:rPr lang="en-US" dirty="0">
                <a:latin typeface="Times New Roman" panose="02020603050405020304" pitchFamily="18" charset="0"/>
                <a:cs typeface="Times New Roman" panose="02020603050405020304" pitchFamily="18" charset="0"/>
              </a:rPr>
              <a:t>(B) Conspiracy. </a:t>
            </a:r>
          </a:p>
          <a:p>
            <a:pPr marL="0" indent="0">
              <a:lnSpc>
                <a:spcPct val="120000"/>
              </a:lnSpc>
              <a:buNone/>
            </a:pPr>
            <a:r>
              <a:rPr lang="en-US" dirty="0">
                <a:latin typeface="Times New Roman" panose="02020603050405020304" pitchFamily="18" charset="0"/>
                <a:cs typeface="Times New Roman" panose="02020603050405020304" pitchFamily="18" charset="0"/>
              </a:rPr>
              <a:t>(C) Burglary. </a:t>
            </a:r>
          </a:p>
          <a:p>
            <a:pPr marL="0" indent="0">
              <a:lnSpc>
                <a:spcPct val="120000"/>
              </a:lnSpc>
              <a:buNone/>
            </a:pPr>
            <a:r>
              <a:rPr lang="en-US" dirty="0">
                <a:latin typeface="Times New Roman" panose="02020603050405020304" pitchFamily="18" charset="0"/>
                <a:cs typeface="Times New Roman" panose="02020603050405020304" pitchFamily="18" charset="0"/>
              </a:rPr>
              <a:t>(D) Conspiracy and larceny.</a:t>
            </a:r>
          </a:p>
          <a:p>
            <a:pPr marL="0" indent="0">
              <a:buNone/>
            </a:pPr>
            <a:r>
              <a:rPr lang="en-US" dirty="0"/>
              <a:t>*</a:t>
            </a:r>
            <a:r>
              <a:rPr lang="en-US" sz="1200" i="1" dirty="0"/>
              <a:t>copyright NCBE</a:t>
            </a:r>
          </a:p>
        </p:txBody>
      </p:sp>
    </p:spTree>
    <p:extLst>
      <p:ext uri="{BB962C8B-B14F-4D97-AF65-F5344CB8AC3E}">
        <p14:creationId xmlns:p14="http://schemas.microsoft.com/office/powerpoint/2010/main" val="167423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 what is my summer actually going to be like?*</a:t>
            </a:r>
            <a:br>
              <a:rPr lang="en-US" dirty="0"/>
            </a:br>
            <a:br>
              <a:rPr lang="en-US" dirty="0"/>
            </a:br>
            <a:endParaRPr lang="en-US" sz="1100" dirty="0"/>
          </a:p>
        </p:txBody>
      </p:sp>
      <p:sp>
        <p:nvSpPr>
          <p:cNvPr id="3" name="Content Placeholder 2"/>
          <p:cNvSpPr>
            <a:spLocks noGrp="1"/>
          </p:cNvSpPr>
          <p:nvPr>
            <p:ph idx="1"/>
          </p:nvPr>
        </p:nvSpPr>
        <p:spPr/>
        <p:txBody>
          <a:bodyPr>
            <a:normAutofit lnSpcReduction="10000"/>
          </a:bodyPr>
          <a:lstStyle/>
          <a:p>
            <a:r>
              <a:rPr lang="en-US" dirty="0"/>
              <a:t>Typical bar course format</a:t>
            </a:r>
          </a:p>
          <a:p>
            <a:pPr lvl="1"/>
            <a:r>
              <a:rPr lang="en-US" dirty="0"/>
              <a:t>Time Spent</a:t>
            </a:r>
          </a:p>
          <a:p>
            <a:pPr lvl="2"/>
            <a:r>
              <a:rPr lang="en-US" dirty="0"/>
              <a:t>33% lectures</a:t>
            </a:r>
          </a:p>
          <a:p>
            <a:pPr lvl="2"/>
            <a:r>
              <a:rPr lang="en-US" dirty="0"/>
              <a:t>18% doing MC practice</a:t>
            </a:r>
          </a:p>
          <a:p>
            <a:pPr lvl="2"/>
            <a:r>
              <a:rPr lang="en-US" dirty="0"/>
              <a:t>17% practice essays</a:t>
            </a:r>
          </a:p>
          <a:p>
            <a:pPr lvl="2"/>
            <a:r>
              <a:rPr lang="en-US" dirty="0"/>
              <a:t>17% review notes/outlines</a:t>
            </a:r>
          </a:p>
          <a:p>
            <a:r>
              <a:rPr lang="en-US" dirty="0"/>
              <a:t>What do you really have to do?</a:t>
            </a:r>
          </a:p>
          <a:p>
            <a:pPr lvl="1"/>
            <a:r>
              <a:rPr lang="en-US" dirty="0"/>
              <a:t>Simulated MBE: DO IT</a:t>
            </a:r>
          </a:p>
          <a:p>
            <a:r>
              <a:rPr lang="en-US" dirty="0"/>
              <a:t>How long should I study?</a:t>
            </a:r>
          </a:p>
          <a:p>
            <a:pPr lvl="1"/>
            <a:r>
              <a:rPr lang="en-US" dirty="0"/>
              <a:t>Peak day is typically 8.5 hours</a:t>
            </a:r>
          </a:p>
          <a:p>
            <a:pPr lvl="1"/>
            <a:r>
              <a:rPr lang="en-US" dirty="0"/>
              <a:t>Less than 2-3 hours per day is the difference between passers and those unsuccessful</a:t>
            </a:r>
          </a:p>
          <a:p>
            <a:pPr lvl="1"/>
            <a:r>
              <a:rPr lang="en-US" dirty="0"/>
              <a:t>Weekends you take off. Still be you.</a:t>
            </a:r>
          </a:p>
          <a:p>
            <a:r>
              <a:rPr lang="en-US" dirty="0"/>
              <a:t>Remember, you paid to do this.</a:t>
            </a:r>
          </a:p>
          <a:p>
            <a:pPr lvl="2"/>
            <a:endParaRPr lang="en-US" dirty="0"/>
          </a:p>
          <a:p>
            <a:pPr lvl="1"/>
            <a:endParaRPr lang="en-US" dirty="0"/>
          </a:p>
        </p:txBody>
      </p:sp>
      <p:sp>
        <p:nvSpPr>
          <p:cNvPr id="4" name="TextBox 3"/>
          <p:cNvSpPr txBox="1"/>
          <p:nvPr/>
        </p:nvSpPr>
        <p:spPr>
          <a:xfrm>
            <a:off x="2951922" y="5774635"/>
            <a:ext cx="1739348" cy="253916"/>
          </a:xfrm>
          <a:prstGeom prst="rect">
            <a:avLst/>
          </a:prstGeom>
          <a:noFill/>
        </p:spPr>
        <p:txBody>
          <a:bodyPr wrap="square" rtlCol="0">
            <a:spAutoFit/>
          </a:bodyPr>
          <a:lstStyle/>
          <a:p>
            <a:r>
              <a:rPr lang="en-US" sz="1050" i="1" dirty="0">
                <a:latin typeface="+mj-lt"/>
              </a:rPr>
              <a:t>*Statistics from </a:t>
            </a:r>
            <a:r>
              <a:rPr lang="en-US" sz="1050" i="1" dirty="0" err="1">
                <a:latin typeface="+mj-lt"/>
              </a:rPr>
              <a:t>BarBri</a:t>
            </a:r>
            <a:endParaRPr lang="en-US" sz="1050" i="1" dirty="0">
              <a:latin typeface="+mj-lt"/>
            </a:endParaRPr>
          </a:p>
        </p:txBody>
      </p:sp>
    </p:spTree>
    <p:extLst>
      <p:ext uri="{BB962C8B-B14F-4D97-AF65-F5344CB8AC3E}">
        <p14:creationId xmlns:p14="http://schemas.microsoft.com/office/powerpoint/2010/main" val="1305514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NOW.</a:t>
            </a:r>
          </a:p>
        </p:txBody>
      </p:sp>
      <p:sp>
        <p:nvSpPr>
          <p:cNvPr id="3" name="Content Placeholder 2"/>
          <p:cNvSpPr>
            <a:spLocks noGrp="1"/>
          </p:cNvSpPr>
          <p:nvPr>
            <p:ph idx="1"/>
          </p:nvPr>
        </p:nvSpPr>
        <p:spPr/>
        <p:txBody>
          <a:bodyPr>
            <a:normAutofit fontScale="85000" lnSpcReduction="10000"/>
          </a:bodyPr>
          <a:lstStyle/>
          <a:p>
            <a:r>
              <a:rPr lang="en-US" dirty="0"/>
              <a:t>Participate in the </a:t>
            </a:r>
            <a:r>
              <a:rPr lang="en-US" b="1" dirty="0"/>
              <a:t>Bar</a:t>
            </a:r>
            <a:r>
              <a:rPr lang="en-US" dirty="0"/>
              <a:t> </a:t>
            </a:r>
            <a:r>
              <a:rPr lang="en-US" b="1" dirty="0"/>
              <a:t>Exam Skills and Training </a:t>
            </a:r>
            <a:r>
              <a:rPr lang="en-US" dirty="0"/>
              <a:t>workshop.</a:t>
            </a:r>
          </a:p>
          <a:p>
            <a:pPr lvl="1"/>
            <a:r>
              <a:rPr lang="en-US" dirty="0"/>
              <a:t>Three week course on bar essay writing skills</a:t>
            </a:r>
          </a:p>
          <a:p>
            <a:pPr lvl="1"/>
            <a:r>
              <a:rPr lang="en-US" dirty="0"/>
              <a:t>Tuesday or Thursday at noon; no work outside of each 1 hour session.</a:t>
            </a:r>
          </a:p>
          <a:p>
            <a:r>
              <a:rPr lang="en-US" dirty="0"/>
              <a:t>Buy your prep class</a:t>
            </a:r>
          </a:p>
          <a:p>
            <a:pPr lvl="1"/>
            <a:r>
              <a:rPr lang="en-US" dirty="0"/>
              <a:t>Funding available through employers, private loans. </a:t>
            </a:r>
          </a:p>
          <a:p>
            <a:pPr lvl="1"/>
            <a:r>
              <a:rPr lang="en-US" dirty="0"/>
              <a:t>Public interest focused students should ask for a discount.</a:t>
            </a:r>
          </a:p>
          <a:p>
            <a:pPr lvl="1"/>
            <a:r>
              <a:rPr lang="en-US" dirty="0"/>
              <a:t>Scholarships.</a:t>
            </a:r>
          </a:p>
          <a:p>
            <a:r>
              <a:rPr lang="en-US" dirty="0"/>
              <a:t>Prepare your friends and family.</a:t>
            </a:r>
          </a:p>
          <a:p>
            <a:r>
              <a:rPr lang="en-US" dirty="0"/>
              <a:t>Get everything in place for summer so you don’t have to worry about anything else.</a:t>
            </a:r>
          </a:p>
          <a:p>
            <a:pPr lvl="1"/>
            <a:r>
              <a:rPr lang="en-US" dirty="0"/>
              <a:t>Arrange for child care (if needed)</a:t>
            </a:r>
          </a:p>
          <a:p>
            <a:pPr lvl="1"/>
            <a:r>
              <a:rPr lang="en-US" dirty="0"/>
              <a:t>Decide where you will live/study</a:t>
            </a:r>
          </a:p>
          <a:p>
            <a:pPr lvl="2"/>
            <a:r>
              <a:rPr lang="en-US" dirty="0"/>
              <a:t>You should change it up in study spaces!</a:t>
            </a:r>
          </a:p>
          <a:p>
            <a:r>
              <a:rPr lang="en-US" dirty="0"/>
              <a:t>Think carefully about toxic habits and/or people in your life.</a:t>
            </a:r>
          </a:p>
          <a:p>
            <a:pPr lvl="1"/>
            <a:r>
              <a:rPr lang="en-US" dirty="0"/>
              <a:t>Try to clean it up now.</a:t>
            </a:r>
          </a:p>
          <a:p>
            <a:pPr lvl="1"/>
            <a:endParaRPr lang="en-US" dirty="0"/>
          </a:p>
        </p:txBody>
      </p:sp>
    </p:spTree>
    <p:extLst>
      <p:ext uri="{BB962C8B-B14F-4D97-AF65-F5344CB8AC3E}">
        <p14:creationId xmlns:p14="http://schemas.microsoft.com/office/powerpoint/2010/main" val="3009087895"/>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377</TotalTime>
  <Words>1060</Words>
  <Application>Microsoft Office PowerPoint</Application>
  <PresentationFormat>Widescreen</PresentationFormat>
  <Paragraphs>138</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Schoolbook</vt:lpstr>
      <vt:lpstr>Corbel</vt:lpstr>
      <vt:lpstr>Times New Roman</vt:lpstr>
      <vt:lpstr>Headlines</vt:lpstr>
      <vt:lpstr>The bar exam is coming.</vt:lpstr>
      <vt:lpstr>Bar Exam Dates</vt:lpstr>
      <vt:lpstr>Application Deadlines</vt:lpstr>
      <vt:lpstr>Texas Bar Exam – 2.5 days</vt:lpstr>
      <vt:lpstr>Other states</vt:lpstr>
      <vt:lpstr>Scoring</vt:lpstr>
      <vt:lpstr>Let’s talk about the MBE.</vt:lpstr>
      <vt:lpstr>So what is my summer actually going to be like?*  </vt:lpstr>
      <vt:lpstr>What to do NOW.</vt:lpstr>
      <vt:lpstr>Find your Fight Song.</vt:lpstr>
      <vt:lpstr>During Summer Prep</vt:lpstr>
      <vt:lpstr>Pass v. Fail</vt:lpstr>
      <vt:lpstr>PowerPoint Presentation</vt:lpstr>
      <vt:lpstr>PowerPoint Presentation</vt:lpstr>
      <vt:lpstr>What about those supplemental courses?</vt:lpstr>
      <vt:lpstr>This will be you.</vt:lpstr>
      <vt:lpstr>Let’s talk to some successful bar takers.</vt:lpstr>
    </vt:vector>
  </TitlesOfParts>
  <Company>School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Welch, Brandi L</dc:creator>
  <cp:lastModifiedBy>Welch, Brandi L</cp:lastModifiedBy>
  <cp:revision>22</cp:revision>
  <dcterms:created xsi:type="dcterms:W3CDTF">2019-03-12T15:44:33Z</dcterms:created>
  <dcterms:modified xsi:type="dcterms:W3CDTF">2019-03-26T01:05:37Z</dcterms:modified>
</cp:coreProperties>
</file>